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handoutMasterIdLst>
    <p:handoutMasterId r:id="rId97"/>
  </p:handoutMasterIdLst>
  <p:sldIdLst>
    <p:sldId id="256" r:id="rId2"/>
    <p:sldId id="611" r:id="rId3"/>
    <p:sldId id="897" r:id="rId4"/>
    <p:sldId id="898" r:id="rId5"/>
    <p:sldId id="899" r:id="rId6"/>
    <p:sldId id="900" r:id="rId7"/>
    <p:sldId id="901" r:id="rId8"/>
    <p:sldId id="902" r:id="rId9"/>
    <p:sldId id="984" r:id="rId10"/>
    <p:sldId id="903" r:id="rId11"/>
    <p:sldId id="904" r:id="rId12"/>
    <p:sldId id="905" r:id="rId13"/>
    <p:sldId id="906" r:id="rId14"/>
    <p:sldId id="907" r:id="rId15"/>
    <p:sldId id="908" r:id="rId16"/>
    <p:sldId id="909" r:id="rId17"/>
    <p:sldId id="910" r:id="rId18"/>
    <p:sldId id="911" r:id="rId19"/>
    <p:sldId id="912" r:id="rId20"/>
    <p:sldId id="913" r:id="rId21"/>
    <p:sldId id="915" r:id="rId22"/>
    <p:sldId id="916" r:id="rId23"/>
    <p:sldId id="917" r:id="rId24"/>
    <p:sldId id="986" r:id="rId25"/>
    <p:sldId id="985" r:id="rId26"/>
    <p:sldId id="919" r:id="rId27"/>
    <p:sldId id="920" r:id="rId28"/>
    <p:sldId id="914" r:id="rId29"/>
    <p:sldId id="921" r:id="rId30"/>
    <p:sldId id="922" r:id="rId31"/>
    <p:sldId id="923" r:id="rId32"/>
    <p:sldId id="924" r:id="rId33"/>
    <p:sldId id="925" r:id="rId34"/>
    <p:sldId id="926" r:id="rId35"/>
    <p:sldId id="927" r:id="rId36"/>
    <p:sldId id="928" r:id="rId37"/>
    <p:sldId id="929" r:id="rId38"/>
    <p:sldId id="987" r:id="rId39"/>
    <p:sldId id="988" r:id="rId40"/>
    <p:sldId id="930" r:id="rId41"/>
    <p:sldId id="931" r:id="rId42"/>
    <p:sldId id="932" r:id="rId43"/>
    <p:sldId id="933" r:id="rId44"/>
    <p:sldId id="934" r:id="rId45"/>
    <p:sldId id="935" r:id="rId46"/>
    <p:sldId id="936" r:id="rId47"/>
    <p:sldId id="937" r:id="rId48"/>
    <p:sldId id="938" r:id="rId49"/>
    <p:sldId id="939" r:id="rId50"/>
    <p:sldId id="940" r:id="rId51"/>
    <p:sldId id="941" r:id="rId52"/>
    <p:sldId id="942" r:id="rId53"/>
    <p:sldId id="943" r:id="rId54"/>
    <p:sldId id="944" r:id="rId55"/>
    <p:sldId id="945" r:id="rId56"/>
    <p:sldId id="946" r:id="rId57"/>
    <p:sldId id="947" r:id="rId58"/>
    <p:sldId id="948" r:id="rId59"/>
    <p:sldId id="949" r:id="rId60"/>
    <p:sldId id="989" r:id="rId61"/>
    <p:sldId id="990" r:id="rId62"/>
    <p:sldId id="950" r:id="rId63"/>
    <p:sldId id="951" r:id="rId64"/>
    <p:sldId id="952" r:id="rId65"/>
    <p:sldId id="953" r:id="rId66"/>
    <p:sldId id="954" r:id="rId67"/>
    <p:sldId id="955" r:id="rId68"/>
    <p:sldId id="956" r:id="rId69"/>
    <p:sldId id="957" r:id="rId70"/>
    <p:sldId id="958" r:id="rId71"/>
    <p:sldId id="959" r:id="rId72"/>
    <p:sldId id="960" r:id="rId73"/>
    <p:sldId id="961" r:id="rId74"/>
    <p:sldId id="962" r:id="rId75"/>
    <p:sldId id="963" r:id="rId76"/>
    <p:sldId id="964" r:id="rId77"/>
    <p:sldId id="965" r:id="rId78"/>
    <p:sldId id="966" r:id="rId79"/>
    <p:sldId id="967" r:id="rId80"/>
    <p:sldId id="968" r:id="rId81"/>
    <p:sldId id="969" r:id="rId82"/>
    <p:sldId id="970" r:id="rId83"/>
    <p:sldId id="971" r:id="rId84"/>
    <p:sldId id="972" r:id="rId85"/>
    <p:sldId id="973" r:id="rId86"/>
    <p:sldId id="975" r:id="rId87"/>
    <p:sldId id="976" r:id="rId88"/>
    <p:sldId id="977" r:id="rId89"/>
    <p:sldId id="978" r:id="rId90"/>
    <p:sldId id="979" r:id="rId91"/>
    <p:sldId id="980" r:id="rId92"/>
    <p:sldId id="981" r:id="rId93"/>
    <p:sldId id="982" r:id="rId94"/>
    <p:sldId id="983"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6F867-D756-4056-AB9F-0F1538A92AD4}" v="1" dt="2023-09-18T04:44:29.948"/>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6496" autoAdjust="0"/>
  </p:normalViewPr>
  <p:slideViewPr>
    <p:cSldViewPr>
      <p:cViewPr varScale="1">
        <p:scale>
          <a:sx n="63" d="100"/>
          <a:sy n="63" d="100"/>
        </p:scale>
        <p:origin x="804" y="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NEETA SINGH" userId="ba487e41d220043c" providerId="LiveId" clId="{4A56F867-D756-4056-AB9F-0F1538A92AD4}"/>
    <pc:docChg chg="undo custSel addSld modSld sldOrd">
      <pc:chgData name="MADNEETA SINGH" userId="ba487e41d220043c" providerId="LiveId" clId="{4A56F867-D756-4056-AB9F-0F1538A92AD4}" dt="2023-10-11T06:03:43.308" v="88" actId="478"/>
      <pc:docMkLst>
        <pc:docMk/>
      </pc:docMkLst>
      <pc:sldChg chg="mod modShow">
        <pc:chgData name="MADNEETA SINGH" userId="ba487e41d220043c" providerId="LiveId" clId="{4A56F867-D756-4056-AB9F-0F1538A92AD4}" dt="2023-09-14T08:20:39.258" v="12" actId="729"/>
        <pc:sldMkLst>
          <pc:docMk/>
          <pc:sldMk cId="345760016" sldId="900"/>
        </pc:sldMkLst>
      </pc:sldChg>
      <pc:sldChg chg="modSp mod">
        <pc:chgData name="MADNEETA SINGH" userId="ba487e41d220043c" providerId="LiveId" clId="{4A56F867-D756-4056-AB9F-0F1538A92AD4}" dt="2023-10-10T05:19:38.564" v="64" actId="20577"/>
        <pc:sldMkLst>
          <pc:docMk/>
          <pc:sldMk cId="211672970" sldId="916"/>
        </pc:sldMkLst>
        <pc:spChg chg="mod">
          <ac:chgData name="MADNEETA SINGH" userId="ba487e41d220043c" providerId="LiveId" clId="{4A56F867-D756-4056-AB9F-0F1538A92AD4}" dt="2023-10-10T05:19:38.564" v="64" actId="20577"/>
          <ac:spMkLst>
            <pc:docMk/>
            <pc:sldMk cId="211672970" sldId="916"/>
            <ac:spMk id="3" creationId="{00000000-0000-0000-0000-000000000000}"/>
          </ac:spMkLst>
        </pc:spChg>
      </pc:sldChg>
      <pc:sldChg chg="ord">
        <pc:chgData name="MADNEETA SINGH" userId="ba487e41d220043c" providerId="LiveId" clId="{4A56F867-D756-4056-AB9F-0F1538A92AD4}" dt="2023-09-18T04:43:43.310" v="31"/>
        <pc:sldMkLst>
          <pc:docMk/>
          <pc:sldMk cId="836871500" sldId="919"/>
        </pc:sldMkLst>
      </pc:sldChg>
      <pc:sldChg chg="addSp delSp modSp new mod">
        <pc:chgData name="MADNEETA SINGH" userId="ba487e41d220043c" providerId="LiveId" clId="{4A56F867-D756-4056-AB9F-0F1538A92AD4}" dt="2023-09-13T06:48:30.739" v="10" actId="14100"/>
        <pc:sldMkLst>
          <pc:docMk/>
          <pc:sldMk cId="3929507737" sldId="984"/>
        </pc:sldMkLst>
        <pc:spChg chg="del mod">
          <ac:chgData name="MADNEETA SINGH" userId="ba487e41d220043c" providerId="LiveId" clId="{4A56F867-D756-4056-AB9F-0F1538A92AD4}" dt="2023-09-13T06:48:12.859" v="5" actId="478"/>
          <ac:spMkLst>
            <pc:docMk/>
            <pc:sldMk cId="3929507737" sldId="984"/>
            <ac:spMk id="2" creationId="{8DB48520-81C9-F408-12A4-19D8FC0426ED}"/>
          </ac:spMkLst>
        </pc:spChg>
        <pc:spChg chg="del">
          <ac:chgData name="MADNEETA SINGH" userId="ba487e41d220043c" providerId="LiveId" clId="{4A56F867-D756-4056-AB9F-0F1538A92AD4}" dt="2023-09-13T06:48:15.232" v="6" actId="478"/>
          <ac:spMkLst>
            <pc:docMk/>
            <pc:sldMk cId="3929507737" sldId="984"/>
            <ac:spMk id="3" creationId="{234DF8F4-D57E-D255-B14E-9BB8B69DD604}"/>
          </ac:spMkLst>
        </pc:spChg>
        <pc:picChg chg="add mod modCrop">
          <ac:chgData name="MADNEETA SINGH" userId="ba487e41d220043c" providerId="LiveId" clId="{4A56F867-D756-4056-AB9F-0F1538A92AD4}" dt="2023-09-13T06:48:30.739" v="10" actId="14100"/>
          <ac:picMkLst>
            <pc:docMk/>
            <pc:sldMk cId="3929507737" sldId="984"/>
            <ac:picMk id="8" creationId="{BC8F7D6F-44F7-9B9A-F53F-2C5E4F5D2FB0}"/>
          </ac:picMkLst>
        </pc:picChg>
      </pc:sldChg>
      <pc:sldChg chg="addSp delSp modSp new mod">
        <pc:chgData name="MADNEETA SINGH" userId="ba487e41d220043c" providerId="LiveId" clId="{4A56F867-D756-4056-AB9F-0F1538A92AD4}" dt="2023-09-18T04:41:26.514" v="29" actId="1076"/>
        <pc:sldMkLst>
          <pc:docMk/>
          <pc:sldMk cId="431700079" sldId="985"/>
        </pc:sldMkLst>
        <pc:spChg chg="del mod">
          <ac:chgData name="MADNEETA SINGH" userId="ba487e41d220043c" providerId="LiveId" clId="{4A56F867-D756-4056-AB9F-0F1538A92AD4}" dt="2023-09-18T04:37:38.797" v="19" actId="478"/>
          <ac:spMkLst>
            <pc:docMk/>
            <pc:sldMk cId="431700079" sldId="985"/>
            <ac:spMk id="2" creationId="{3BBEFA02-BF22-1AE8-84E8-3E113914814D}"/>
          </ac:spMkLst>
        </pc:spChg>
        <pc:spChg chg="del">
          <ac:chgData name="MADNEETA SINGH" userId="ba487e41d220043c" providerId="LiveId" clId="{4A56F867-D756-4056-AB9F-0F1538A92AD4}" dt="2023-09-18T04:37:43.440" v="20" actId="478"/>
          <ac:spMkLst>
            <pc:docMk/>
            <pc:sldMk cId="431700079" sldId="985"/>
            <ac:spMk id="3" creationId="{90935D4A-9D50-3001-932F-062751A08729}"/>
          </ac:spMkLst>
        </pc:spChg>
        <pc:picChg chg="add mod modCrop">
          <ac:chgData name="MADNEETA SINGH" userId="ba487e41d220043c" providerId="LiveId" clId="{4A56F867-D756-4056-AB9F-0F1538A92AD4}" dt="2023-09-18T04:41:26.514" v="29" actId="1076"/>
          <ac:picMkLst>
            <pc:docMk/>
            <pc:sldMk cId="431700079" sldId="985"/>
            <ac:picMk id="8" creationId="{EF484E50-E431-0482-972B-3F2CA531CE6B}"/>
          </ac:picMkLst>
        </pc:picChg>
      </pc:sldChg>
      <pc:sldChg chg="addSp delSp modSp new mod">
        <pc:chgData name="MADNEETA SINGH" userId="ba487e41d220043c" providerId="LiveId" clId="{4A56F867-D756-4056-AB9F-0F1538A92AD4}" dt="2023-09-18T04:46:08.544" v="42" actId="14100"/>
        <pc:sldMkLst>
          <pc:docMk/>
          <pc:sldMk cId="2509043048" sldId="986"/>
        </pc:sldMkLst>
        <pc:spChg chg="del mod">
          <ac:chgData name="MADNEETA SINGH" userId="ba487e41d220043c" providerId="LiveId" clId="{4A56F867-D756-4056-AB9F-0F1538A92AD4}" dt="2023-09-18T04:43:55.200" v="34" actId="478"/>
          <ac:spMkLst>
            <pc:docMk/>
            <pc:sldMk cId="2509043048" sldId="986"/>
            <ac:spMk id="2" creationId="{AA9D6E00-9098-5F72-10FC-F175DED061C0}"/>
          </ac:spMkLst>
        </pc:spChg>
        <pc:spChg chg="del">
          <ac:chgData name="MADNEETA SINGH" userId="ba487e41d220043c" providerId="LiveId" clId="{4A56F867-D756-4056-AB9F-0F1538A92AD4}" dt="2023-09-18T04:43:57.885" v="35" actId="478"/>
          <ac:spMkLst>
            <pc:docMk/>
            <pc:sldMk cId="2509043048" sldId="986"/>
            <ac:spMk id="3" creationId="{016BA6A9-632A-261F-A71B-CCB411EEA0C0}"/>
          </ac:spMkLst>
        </pc:spChg>
        <pc:picChg chg="add mod modCrop">
          <ac:chgData name="MADNEETA SINGH" userId="ba487e41d220043c" providerId="LiveId" clId="{4A56F867-D756-4056-AB9F-0F1538A92AD4}" dt="2023-09-18T04:46:08.544" v="42" actId="14100"/>
          <ac:picMkLst>
            <pc:docMk/>
            <pc:sldMk cId="2509043048" sldId="986"/>
            <ac:picMk id="8" creationId="{F425E6CD-52CF-D95F-FA59-C2FD27DDABB0}"/>
          </ac:picMkLst>
        </pc:picChg>
      </pc:sldChg>
      <pc:sldChg chg="addSp delSp modSp new mod">
        <pc:chgData name="MADNEETA SINGH" userId="ba487e41d220043c" providerId="LiveId" clId="{4A56F867-D756-4056-AB9F-0F1538A92AD4}" dt="2023-09-20T06:26:50.357" v="52" actId="1076"/>
        <pc:sldMkLst>
          <pc:docMk/>
          <pc:sldMk cId="2512074479" sldId="987"/>
        </pc:sldMkLst>
        <pc:spChg chg="del">
          <ac:chgData name="MADNEETA SINGH" userId="ba487e41d220043c" providerId="LiveId" clId="{4A56F867-D756-4056-AB9F-0F1538A92AD4}" dt="2023-09-20T06:23:47.456" v="44" actId="478"/>
          <ac:spMkLst>
            <pc:docMk/>
            <pc:sldMk cId="2512074479" sldId="987"/>
            <ac:spMk id="2" creationId="{BB7D56B8-D53E-D109-DB18-793244F44C30}"/>
          </ac:spMkLst>
        </pc:spChg>
        <pc:spChg chg="del mod">
          <ac:chgData name="MADNEETA SINGH" userId="ba487e41d220043c" providerId="LiveId" clId="{4A56F867-D756-4056-AB9F-0F1538A92AD4}" dt="2023-09-20T06:23:50.131" v="46" actId="478"/>
          <ac:spMkLst>
            <pc:docMk/>
            <pc:sldMk cId="2512074479" sldId="987"/>
            <ac:spMk id="3" creationId="{C87494B1-7FBF-9BCB-77C6-90C6DDAF1915}"/>
          </ac:spMkLst>
        </pc:spChg>
        <pc:picChg chg="add mod modCrop">
          <ac:chgData name="MADNEETA SINGH" userId="ba487e41d220043c" providerId="LiveId" clId="{4A56F867-D756-4056-AB9F-0F1538A92AD4}" dt="2023-09-20T06:26:50.357" v="52" actId="1076"/>
          <ac:picMkLst>
            <pc:docMk/>
            <pc:sldMk cId="2512074479" sldId="987"/>
            <ac:picMk id="8" creationId="{2BB38143-6AD5-0981-E85B-E1AF230E471F}"/>
          </ac:picMkLst>
        </pc:picChg>
      </pc:sldChg>
      <pc:sldChg chg="addSp delSp modSp new mod">
        <pc:chgData name="MADNEETA SINGH" userId="ba487e41d220043c" providerId="LiveId" clId="{4A56F867-D756-4056-AB9F-0F1538A92AD4}" dt="2023-09-20T06:28:12.815" v="63" actId="14100"/>
        <pc:sldMkLst>
          <pc:docMk/>
          <pc:sldMk cId="60312636" sldId="988"/>
        </pc:sldMkLst>
        <pc:spChg chg="del mod">
          <ac:chgData name="MADNEETA SINGH" userId="ba487e41d220043c" providerId="LiveId" clId="{4A56F867-D756-4056-AB9F-0F1538A92AD4}" dt="2023-09-20T06:27:02.853" v="55" actId="478"/>
          <ac:spMkLst>
            <pc:docMk/>
            <pc:sldMk cId="60312636" sldId="988"/>
            <ac:spMk id="2" creationId="{DEDCED56-45AA-8E77-B1A9-8DC155FC0E58}"/>
          </ac:spMkLst>
        </pc:spChg>
        <pc:spChg chg="del">
          <ac:chgData name="MADNEETA SINGH" userId="ba487e41d220043c" providerId="LiveId" clId="{4A56F867-D756-4056-AB9F-0F1538A92AD4}" dt="2023-09-20T06:27:05.743" v="56" actId="478"/>
          <ac:spMkLst>
            <pc:docMk/>
            <pc:sldMk cId="60312636" sldId="988"/>
            <ac:spMk id="3" creationId="{AC434B73-08C0-0490-1D97-CA200FC139BA}"/>
          </ac:spMkLst>
        </pc:spChg>
        <pc:picChg chg="add mod modCrop">
          <ac:chgData name="MADNEETA SINGH" userId="ba487e41d220043c" providerId="LiveId" clId="{4A56F867-D756-4056-AB9F-0F1538A92AD4}" dt="2023-09-20T06:28:12.815" v="63" actId="14100"/>
          <ac:picMkLst>
            <pc:docMk/>
            <pc:sldMk cId="60312636" sldId="988"/>
            <ac:picMk id="8" creationId="{04CFCA89-8085-A0F7-33D0-E09C3C2D12ED}"/>
          </ac:picMkLst>
        </pc:picChg>
      </pc:sldChg>
      <pc:sldChg chg="addSp delSp modSp new mod">
        <pc:chgData name="MADNEETA SINGH" userId="ba487e41d220043c" providerId="LiveId" clId="{4A56F867-D756-4056-AB9F-0F1538A92AD4}" dt="2023-10-11T06:02:15.904" v="74" actId="478"/>
        <pc:sldMkLst>
          <pc:docMk/>
          <pc:sldMk cId="2171801654" sldId="989"/>
        </pc:sldMkLst>
        <pc:spChg chg="del">
          <ac:chgData name="MADNEETA SINGH" userId="ba487e41d220043c" providerId="LiveId" clId="{4A56F867-D756-4056-AB9F-0F1538A92AD4}" dt="2023-10-11T06:02:11.156" v="73" actId="478"/>
          <ac:spMkLst>
            <pc:docMk/>
            <pc:sldMk cId="2171801654" sldId="989"/>
            <ac:spMk id="2" creationId="{A00FFB01-3149-20E2-3088-A6115BD41AFB}"/>
          </ac:spMkLst>
        </pc:spChg>
        <pc:spChg chg="del">
          <ac:chgData name="MADNEETA SINGH" userId="ba487e41d220043c" providerId="LiveId" clId="{4A56F867-D756-4056-AB9F-0F1538A92AD4}" dt="2023-10-11T06:02:15.904" v="74" actId="478"/>
          <ac:spMkLst>
            <pc:docMk/>
            <pc:sldMk cId="2171801654" sldId="989"/>
            <ac:spMk id="3" creationId="{1D1FE7DF-D3DB-1570-FBAE-423E6018C7BE}"/>
          </ac:spMkLst>
        </pc:spChg>
        <pc:picChg chg="add mod modCrop">
          <ac:chgData name="MADNEETA SINGH" userId="ba487e41d220043c" providerId="LiveId" clId="{4A56F867-D756-4056-AB9F-0F1538A92AD4}" dt="2023-10-11T06:02:08.141" v="72" actId="1076"/>
          <ac:picMkLst>
            <pc:docMk/>
            <pc:sldMk cId="2171801654" sldId="989"/>
            <ac:picMk id="8" creationId="{7862D901-14CD-8725-7484-B548C10E10F7}"/>
          </ac:picMkLst>
        </pc:picChg>
      </pc:sldChg>
      <pc:sldChg chg="addSp delSp modSp new mod">
        <pc:chgData name="MADNEETA SINGH" userId="ba487e41d220043c" providerId="LiveId" clId="{4A56F867-D756-4056-AB9F-0F1538A92AD4}" dt="2023-10-11T06:03:43.308" v="88" actId="478"/>
        <pc:sldMkLst>
          <pc:docMk/>
          <pc:sldMk cId="309881694" sldId="990"/>
        </pc:sldMkLst>
        <pc:spChg chg="del mod">
          <ac:chgData name="MADNEETA SINGH" userId="ba487e41d220043c" providerId="LiveId" clId="{4A56F867-D756-4056-AB9F-0F1538A92AD4}" dt="2023-10-11T06:03:37.795" v="86" actId="478"/>
          <ac:spMkLst>
            <pc:docMk/>
            <pc:sldMk cId="309881694" sldId="990"/>
            <ac:spMk id="2" creationId="{C00A842F-24AA-A063-4B29-D6693C219755}"/>
          </ac:spMkLst>
        </pc:spChg>
        <pc:spChg chg="del mod">
          <ac:chgData name="MADNEETA SINGH" userId="ba487e41d220043c" providerId="LiveId" clId="{4A56F867-D756-4056-AB9F-0F1538A92AD4}" dt="2023-10-11T06:03:43.308" v="88" actId="478"/>
          <ac:spMkLst>
            <pc:docMk/>
            <pc:sldMk cId="309881694" sldId="990"/>
            <ac:spMk id="3" creationId="{E086E572-CEF6-4CD3-A7CA-043D91B5A4E4}"/>
          </ac:spMkLst>
        </pc:spChg>
        <pc:picChg chg="add mod modCrop">
          <ac:chgData name="MADNEETA SINGH" userId="ba487e41d220043c" providerId="LiveId" clId="{4A56F867-D756-4056-AB9F-0F1538A92AD4}" dt="2023-10-11T06:03:30.764" v="84" actId="14100"/>
          <ac:picMkLst>
            <pc:docMk/>
            <pc:sldMk cId="309881694" sldId="990"/>
            <ac:picMk id="8" creationId="{15E3F5FF-F287-379F-F692-88A87F88067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10/11/2023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19T06:10:09.9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19T06:10:12.88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19T06:10:14.05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19T06:19:14.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10/11/2023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3402763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dirty="0"/>
          </a:p>
        </p:txBody>
      </p:sp>
    </p:spTree>
    <p:extLst>
      <p:ext uri="{BB962C8B-B14F-4D97-AF65-F5344CB8AC3E}">
        <p14:creationId xmlns:p14="http://schemas.microsoft.com/office/powerpoint/2010/main" val="1365404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7AD70C9-1DB2-42BC-A1E5-008AFA0103AC}" type="datetime1">
              <a:rPr lang="en-US" smtClean="0"/>
              <a:t>10/11/2023</a:t>
            </a:fld>
            <a:endParaRPr lang="en-US"/>
          </a:p>
        </p:txBody>
      </p:sp>
      <p:sp>
        <p:nvSpPr>
          <p:cNvPr id="5" name="Footer Placeholder 4"/>
          <p:cNvSpPr>
            <a:spLocks noGrp="1"/>
          </p:cNvSpPr>
          <p:nvPr>
            <p:ph type="ftr" sz="quarter" idx="11"/>
          </p:nvPr>
        </p:nvSpPr>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BE992-3CD4-4610-BDA5-333C0F5EF749}" type="datetime1">
              <a:rPr lang="en-US" smtClean="0"/>
              <a:t>10/11/2023</a:t>
            </a:fld>
            <a:endParaRPr lang="en-US"/>
          </a:p>
        </p:txBody>
      </p:sp>
      <p:sp>
        <p:nvSpPr>
          <p:cNvPr id="5" name="Footer Placeholder 4"/>
          <p:cNvSpPr>
            <a:spLocks noGrp="1"/>
          </p:cNvSpPr>
          <p:nvPr>
            <p:ph type="ftr" sz="quarter" idx="11"/>
          </p:nvPr>
        </p:nvSpPr>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884D4A-38C6-4438-B68A-30EA51A004A9}" type="datetime1">
              <a:rPr lang="en-US" smtClean="0"/>
              <a:t>10/11/2023</a:t>
            </a:fld>
            <a:endParaRPr lang="en-US"/>
          </a:p>
        </p:txBody>
      </p:sp>
      <p:sp>
        <p:nvSpPr>
          <p:cNvPr id="5" name="Footer Placeholder 4"/>
          <p:cNvSpPr>
            <a:spLocks noGrp="1"/>
          </p:cNvSpPr>
          <p:nvPr>
            <p:ph type="ftr" sz="quarter" idx="11"/>
          </p:nvPr>
        </p:nvSpPr>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E0AD0C-B806-4F79-9B21-906728A6555E}" type="datetime1">
              <a:rPr lang="en-US" smtClean="0"/>
              <a:t>10/11/2023</a:t>
            </a:fld>
            <a:endParaRPr lang="en-US"/>
          </a:p>
        </p:txBody>
      </p:sp>
      <p:sp>
        <p:nvSpPr>
          <p:cNvPr id="5" name="Footer Placeholder 4"/>
          <p:cNvSpPr>
            <a:spLocks noGrp="1"/>
          </p:cNvSpPr>
          <p:nvPr>
            <p:ph type="ftr" sz="quarter" idx="11"/>
          </p:nvPr>
        </p:nvSpPr>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3B665E-EE12-4ABF-8D67-AC048CC7264B}" type="datetime1">
              <a:rPr lang="en-US" smtClean="0"/>
              <a:t>10/11/2023</a:t>
            </a:fld>
            <a:endParaRPr lang="en-US"/>
          </a:p>
        </p:txBody>
      </p:sp>
      <p:sp>
        <p:nvSpPr>
          <p:cNvPr id="5" name="Footer Placeholder 4"/>
          <p:cNvSpPr>
            <a:spLocks noGrp="1"/>
          </p:cNvSpPr>
          <p:nvPr>
            <p:ph type="ftr" sz="quarter" idx="11"/>
          </p:nvPr>
        </p:nvSpPr>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2218C-ACEE-4839-8D82-DEE197D50BE0}" type="datetime1">
              <a:rPr lang="en-US" smtClean="0"/>
              <a:t>10/11/2023</a:t>
            </a:fld>
            <a:endParaRPr lang="en-US"/>
          </a:p>
        </p:txBody>
      </p:sp>
      <p:sp>
        <p:nvSpPr>
          <p:cNvPr id="6" name="Footer Placeholder 5"/>
          <p:cNvSpPr>
            <a:spLocks noGrp="1"/>
          </p:cNvSpPr>
          <p:nvPr>
            <p:ph type="ftr" sz="quarter" idx="11"/>
          </p:nvPr>
        </p:nvSpPr>
        <p:spPr/>
        <p:txBody>
          <a:bodyPr/>
          <a:lstStyle/>
          <a:p>
            <a:r>
              <a:rPr lang="en-US" dirty="0"/>
              <a:t>Ibrar Ahmed       Web Technology           Unit 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1C3133-4872-42DA-B1CE-D8AAB1C51761}" type="datetime1">
              <a:rPr lang="en-US" smtClean="0"/>
              <a:t>10/11/2023</a:t>
            </a:fld>
            <a:endParaRPr lang="en-US"/>
          </a:p>
        </p:txBody>
      </p:sp>
      <p:sp>
        <p:nvSpPr>
          <p:cNvPr id="8" name="Footer Placeholder 7"/>
          <p:cNvSpPr>
            <a:spLocks noGrp="1"/>
          </p:cNvSpPr>
          <p:nvPr>
            <p:ph type="ftr" sz="quarter" idx="11"/>
          </p:nvPr>
        </p:nvSpPr>
        <p:spPr/>
        <p:txBody>
          <a:bodyPr/>
          <a:lstStyle/>
          <a:p>
            <a:r>
              <a:rPr lang="en-US" dirty="0"/>
              <a:t>Ibrar Ahmed       Web Technology           Unit I</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A0B33B-461E-4877-A3F3-9D9687790942}" type="datetime1">
              <a:rPr lang="en-US" smtClean="0"/>
              <a:t>10/11/2023</a:t>
            </a:fld>
            <a:endParaRPr lang="en-US"/>
          </a:p>
        </p:txBody>
      </p:sp>
      <p:sp>
        <p:nvSpPr>
          <p:cNvPr id="4" name="Footer Placeholder 3"/>
          <p:cNvSpPr>
            <a:spLocks noGrp="1"/>
          </p:cNvSpPr>
          <p:nvPr>
            <p:ph type="ftr" sz="quarter" idx="11"/>
          </p:nvPr>
        </p:nvSpPr>
        <p:spPr/>
        <p:txBody>
          <a:bodyPr/>
          <a:lstStyle/>
          <a:p>
            <a:r>
              <a:rPr lang="en-US" dirty="0"/>
              <a:t>Ibrar Ahmed       Web Technology           Unit I</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3E03B7-EFB4-46D6-A08B-EC0AF7FBF82A}" type="datetime1">
              <a:rPr lang="en-US" smtClean="0"/>
              <a:t>10/11/2023</a:t>
            </a:fld>
            <a:endParaRPr lang="en-US"/>
          </a:p>
        </p:txBody>
      </p:sp>
      <p:sp>
        <p:nvSpPr>
          <p:cNvPr id="3" name="Footer Placeholder 2"/>
          <p:cNvSpPr>
            <a:spLocks noGrp="1"/>
          </p:cNvSpPr>
          <p:nvPr>
            <p:ph type="ftr" sz="quarter" idx="11"/>
          </p:nvPr>
        </p:nvSpPr>
        <p:spPr/>
        <p:txBody>
          <a:bodyPr/>
          <a:lstStyle/>
          <a:p>
            <a:r>
              <a:rPr lang="en-US" dirty="0"/>
              <a:t>Ibrar Ahmed       Web Technology           Unit 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02ECBC-58AA-412F-A8B0-550B95CB5713}" type="datetime1">
              <a:rPr lang="en-US" smtClean="0"/>
              <a:t>10/11/2023</a:t>
            </a:fld>
            <a:endParaRPr lang="en-US"/>
          </a:p>
        </p:txBody>
      </p:sp>
      <p:sp>
        <p:nvSpPr>
          <p:cNvPr id="6" name="Footer Placeholder 5"/>
          <p:cNvSpPr>
            <a:spLocks noGrp="1"/>
          </p:cNvSpPr>
          <p:nvPr>
            <p:ph type="ftr" sz="quarter" idx="11"/>
          </p:nvPr>
        </p:nvSpPr>
        <p:spPr/>
        <p:txBody>
          <a:bodyPr/>
          <a:lstStyle/>
          <a:p>
            <a:r>
              <a:rPr lang="en-US" dirty="0"/>
              <a:t>Ibrar Ahmed       Web Technology           Unit 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E88589-834A-4EBB-B988-750F98A574A4}" type="datetime1">
              <a:rPr lang="en-US" smtClean="0"/>
              <a:t>10/11/2023</a:t>
            </a:fld>
            <a:endParaRPr lang="en-US"/>
          </a:p>
        </p:txBody>
      </p:sp>
      <p:sp>
        <p:nvSpPr>
          <p:cNvPr id="6" name="Footer Placeholder 5"/>
          <p:cNvSpPr>
            <a:spLocks noGrp="1"/>
          </p:cNvSpPr>
          <p:nvPr>
            <p:ph type="ftr" sz="quarter" idx="11"/>
          </p:nvPr>
        </p:nvSpPr>
        <p:spPr/>
        <p:txBody>
          <a:bodyPr/>
          <a:lstStyle/>
          <a:p>
            <a:r>
              <a:rPr lang="en-US" dirty="0"/>
              <a:t>Ibrar Ahmed       Web Technology           Unit 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73150-66E3-46CA-8AD8-205FBAF58F0F}" type="datetime1">
              <a:rPr lang="en-US" smtClean="0"/>
              <a:t>10/11/2023</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Ibrar Ahmed       Web Technology           Unit I</a:t>
            </a:r>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9833" y="13570"/>
            <a:ext cx="1401117" cy="7484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5.png"/><Relationship Id="rId7" Type="http://schemas.openxmlformats.org/officeDocument/2006/relationships/image" Target="../media/image32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40.png"/><Relationship Id="rId5" Type="http://schemas.openxmlformats.org/officeDocument/2006/relationships/image" Target="../media/image31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30.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7"/>
            <a:ext cx="105918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3200" dirty="0"/>
              <a:t>Noida Institute of Engineering and Technology, Greater Noida</a:t>
            </a:r>
          </a:p>
        </p:txBody>
      </p:sp>
      <p:sp>
        <p:nvSpPr>
          <p:cNvPr id="3" name="Subtitle 2"/>
          <p:cNvSpPr>
            <a:spLocks noGrp="1"/>
          </p:cNvSpPr>
          <p:nvPr>
            <p:ph type="subTitle" idx="1"/>
          </p:nvPr>
        </p:nvSpPr>
        <p:spPr>
          <a:xfrm>
            <a:off x="2971800" y="914400"/>
            <a:ext cx="6400800" cy="1752600"/>
          </a:xfrm>
        </p:spPr>
        <p:style>
          <a:lnRef idx="2">
            <a:schemeClr val="accent5"/>
          </a:lnRef>
          <a:fillRef idx="1">
            <a:schemeClr val="lt1"/>
          </a:fillRef>
          <a:effectRef idx="0">
            <a:schemeClr val="accent5"/>
          </a:effectRef>
          <a:fontRef idx="minor">
            <a:schemeClr val="dk1"/>
          </a:fontRef>
        </p:style>
        <p:txBody>
          <a:bodyPr anchor="ctr">
            <a:normAutofit/>
          </a:bodyPr>
          <a:lstStyle/>
          <a:p>
            <a:r>
              <a:rPr lang="en-US" sz="3600" dirty="0">
                <a:solidFill>
                  <a:schemeClr val="tx1"/>
                </a:solidFill>
              </a:rPr>
              <a:t>Design Pattern</a:t>
            </a:r>
          </a:p>
        </p:txBody>
      </p:sp>
      <p:sp>
        <p:nvSpPr>
          <p:cNvPr id="6" name="Subtitle 2"/>
          <p:cNvSpPr txBox="1">
            <a:spLocks/>
          </p:cNvSpPr>
          <p:nvPr/>
        </p:nvSpPr>
        <p:spPr>
          <a:xfrm>
            <a:off x="8382000" y="40386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p>
            <a:pPr algn="ctr">
              <a:spcBef>
                <a:spcPct val="20000"/>
              </a:spcBef>
              <a:defRPr/>
            </a:pPr>
            <a:endParaRPr lang="en-US" sz="2400" dirty="0">
              <a:solidFill>
                <a:schemeClr val="tx1"/>
              </a:solidFill>
            </a:endParaRPr>
          </a:p>
          <a:p>
            <a:pPr algn="ctr">
              <a:spcBef>
                <a:spcPct val="20000"/>
              </a:spcBef>
              <a:defRPr/>
            </a:pPr>
            <a:r>
              <a:rPr lang="en-US" sz="2400" dirty="0">
                <a:solidFill>
                  <a:schemeClr val="tx1"/>
                </a:solidFill>
              </a:rPr>
              <a:t>PARUL GOEL</a:t>
            </a:r>
          </a:p>
          <a:p>
            <a:pPr algn="ctr">
              <a:spcBef>
                <a:spcPct val="20000"/>
              </a:spcBef>
              <a:defRPr/>
            </a:pPr>
            <a:r>
              <a:rPr lang="en-US" sz="2400" dirty="0">
                <a:solidFill>
                  <a:schemeClr val="tx1"/>
                </a:solidFill>
              </a:rPr>
              <a:t>(Asst. Professor)</a:t>
            </a:r>
          </a:p>
          <a:p>
            <a:pPr algn="ctr">
              <a:spcBef>
                <a:spcPct val="20000"/>
              </a:spcBef>
              <a:defRPr/>
            </a:pPr>
            <a:r>
              <a:rPr lang="en-US" sz="2400" dirty="0">
                <a:solidFill>
                  <a:schemeClr val="tx1"/>
                </a:solidFill>
              </a:rPr>
              <a:t>CSE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1417320" y="5897568"/>
            <a:ext cx="533400" cy="533400"/>
          </a:xfrm>
          <a:prstGeom prst="rect">
            <a:avLst/>
          </a:prstGeom>
          <a:noFill/>
        </p:spPr>
      </p:pic>
      <p:sp>
        <p:nvSpPr>
          <p:cNvPr id="9" name="Date Placeholder 8"/>
          <p:cNvSpPr>
            <a:spLocks noGrp="1"/>
          </p:cNvSpPr>
          <p:nvPr>
            <p:ph type="dt" sz="half" idx="10"/>
          </p:nvPr>
        </p:nvSpPr>
        <p:spPr>
          <a:xfrm>
            <a:off x="1482634" y="6430968"/>
            <a:ext cx="2133600" cy="365125"/>
          </a:xfrm>
        </p:spPr>
        <p:txBody>
          <a:bodyPr/>
          <a:lstStyle/>
          <a:p>
            <a:fld id="{10D60B72-C70D-4406-A408-01B4CA184425}" type="datetime1">
              <a:rPr lang="en-US" smtClean="0"/>
              <a:t>10/11/2023</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8839200" y="2590800"/>
            <a:ext cx="1524000" cy="1524000"/>
          </a:xfrm>
          <a:prstGeom prst="rect">
            <a:avLst/>
          </a:prstGeom>
          <a:noFill/>
        </p:spPr>
      </p:pic>
      <p:sp>
        <p:nvSpPr>
          <p:cNvPr id="12" name="Subtitle 2"/>
          <p:cNvSpPr txBox="1">
            <a:spLocks/>
          </p:cNvSpPr>
          <p:nvPr/>
        </p:nvSpPr>
        <p:spPr>
          <a:xfrm>
            <a:off x="14478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500" dirty="0">
                <a:solidFill>
                  <a:schemeClr val="tx1"/>
                </a:solidFill>
              </a:rPr>
              <a:t>Unit: III</a:t>
            </a:r>
          </a:p>
        </p:txBody>
      </p:sp>
      <p:sp>
        <p:nvSpPr>
          <p:cNvPr id="13" name="Footer Placeholder 12"/>
          <p:cNvSpPr>
            <a:spLocks noGrp="1"/>
          </p:cNvSpPr>
          <p:nvPr>
            <p:ph type="ftr" sz="quarter" idx="11"/>
          </p:nvPr>
        </p:nvSpPr>
        <p:spPr>
          <a:xfrm>
            <a:off x="4876800" y="6390291"/>
            <a:ext cx="6324600" cy="365125"/>
          </a:xfrm>
        </p:spPr>
        <p:txBody>
          <a:bodyPr/>
          <a:lstStyle/>
          <a:p>
            <a:r>
              <a:rPr lang="en-US" dirty="0"/>
              <a:t>PARUL GOEL                                           Design Pattern                                    Unit III</a:t>
            </a:r>
          </a:p>
        </p:txBody>
      </p:sp>
      <p:sp>
        <p:nvSpPr>
          <p:cNvPr id="14" name="Subtitle 2"/>
          <p:cNvSpPr txBox="1">
            <a:spLocks/>
          </p:cNvSpPr>
          <p:nvPr/>
        </p:nvSpPr>
        <p:spPr>
          <a:xfrm>
            <a:off x="14478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p>
            <a:r>
              <a:rPr lang="en-US" sz="2400" dirty="0">
                <a:solidFill>
                  <a:schemeClr val="tx1"/>
                </a:solidFill>
              </a:rPr>
              <a:t>  </a:t>
            </a:r>
            <a:r>
              <a:rPr lang="en-US" sz="2300" dirty="0">
                <a:solidFill>
                  <a:schemeClr val="tx1"/>
                </a:solidFill>
              </a:rPr>
              <a:t>Introduction to Design Pattern  </a:t>
            </a:r>
            <a:endParaRPr lang="en-US" sz="2300" b="1" dirty="0">
              <a:solidFill>
                <a:schemeClr val="tx1"/>
              </a:solidFill>
            </a:endParaRPr>
          </a:p>
        </p:txBody>
      </p:sp>
      <p:sp>
        <p:nvSpPr>
          <p:cNvPr id="15" name="Subtitle 2"/>
          <p:cNvSpPr txBox="1">
            <a:spLocks/>
          </p:cNvSpPr>
          <p:nvPr/>
        </p:nvSpPr>
        <p:spPr>
          <a:xfrm>
            <a:off x="14478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000" dirty="0">
                <a:solidFill>
                  <a:schemeClr val="tx1"/>
                </a:solidFill>
              </a:rPr>
              <a:t>Course Details</a:t>
            </a:r>
            <a:br>
              <a:rPr lang="en-US" sz="2000" dirty="0">
                <a:solidFill>
                  <a:schemeClr val="tx1"/>
                </a:solidFill>
              </a:rPr>
            </a:br>
            <a:r>
              <a:rPr lang="en-US" sz="2000" dirty="0">
                <a:solidFill>
                  <a:schemeClr val="tx1"/>
                </a:solidFill>
              </a:rPr>
              <a:t>(B. Tech. 5</a:t>
            </a:r>
            <a:r>
              <a:rPr lang="en-US" sz="2000" baseline="30000" dirty="0">
                <a:solidFill>
                  <a:schemeClr val="tx1"/>
                </a:solidFill>
              </a:rPr>
              <a:t>th</a:t>
            </a:r>
            <a:r>
              <a:rPr lang="en-US" sz="2000" dirty="0">
                <a:solidFill>
                  <a:schemeClr val="tx1"/>
                </a:solidFill>
              </a:rPr>
              <a:t> Sem)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Adapter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827127" y="914400"/>
            <a:ext cx="7986986" cy="5446311"/>
          </a:xfrm>
          <a:prstGeom prst="rect">
            <a:avLst/>
          </a:prstGeom>
          <a:ln w="19050">
            <a:solidFill>
              <a:schemeClr val="tx1"/>
            </a:solidFill>
          </a:ln>
        </p:spPr>
      </p:pic>
    </p:spTree>
    <p:extLst>
      <p:ext uri="{BB962C8B-B14F-4D97-AF65-F5344CB8AC3E}">
        <p14:creationId xmlns:p14="http://schemas.microsoft.com/office/powerpoint/2010/main" val="121797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(Adapter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29194" y="793757"/>
            <a:ext cx="11277600" cy="5262979"/>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400" dirty="0">
                <a:latin typeface="+mj-lt"/>
              </a:rPr>
              <a:t>We have a </a:t>
            </a:r>
            <a:r>
              <a:rPr lang="en-US" sz="2400" dirty="0" err="1">
                <a:latin typeface="+mj-lt"/>
              </a:rPr>
              <a:t>MediaPlayer</a:t>
            </a:r>
            <a:r>
              <a:rPr lang="en-US" sz="2400" dirty="0">
                <a:latin typeface="+mj-lt"/>
              </a:rPr>
              <a:t> interface and a concrete class </a:t>
            </a:r>
            <a:r>
              <a:rPr lang="en-US" sz="2400" dirty="0" err="1">
                <a:latin typeface="+mj-lt"/>
              </a:rPr>
              <a:t>AudioPlayer</a:t>
            </a:r>
            <a:r>
              <a:rPr lang="en-US" sz="2400" dirty="0">
                <a:latin typeface="+mj-lt"/>
              </a:rPr>
              <a:t> implementing the </a:t>
            </a:r>
            <a:r>
              <a:rPr lang="en-US" sz="2400" dirty="0" err="1">
                <a:latin typeface="+mj-lt"/>
              </a:rPr>
              <a:t>MediaPlayer</a:t>
            </a:r>
            <a:r>
              <a:rPr lang="en-US" sz="2400" dirty="0">
                <a:latin typeface="+mj-lt"/>
              </a:rPr>
              <a:t> interface. </a:t>
            </a:r>
            <a:r>
              <a:rPr lang="en-US" sz="2400" dirty="0" err="1">
                <a:latin typeface="+mj-lt"/>
              </a:rPr>
              <a:t>AudioPlayer</a:t>
            </a:r>
            <a:r>
              <a:rPr lang="en-US" sz="2400" dirty="0">
                <a:latin typeface="+mj-lt"/>
              </a:rPr>
              <a:t> can play mp3 format audio files by default.</a:t>
            </a:r>
          </a:p>
          <a:p>
            <a:pPr algn="just"/>
            <a:endParaRPr lang="en-US" sz="2400" dirty="0">
              <a:latin typeface="+mj-lt"/>
            </a:endParaRPr>
          </a:p>
          <a:p>
            <a:pPr algn="just"/>
            <a:r>
              <a:rPr lang="en-US" sz="2400" dirty="0">
                <a:latin typeface="+mj-lt"/>
              </a:rPr>
              <a:t>We are having another interface </a:t>
            </a:r>
            <a:r>
              <a:rPr lang="en-US" sz="2400" dirty="0" err="1">
                <a:latin typeface="+mj-lt"/>
              </a:rPr>
              <a:t>AdvancedMediaPlayer</a:t>
            </a:r>
            <a:r>
              <a:rPr lang="en-US" sz="2400" dirty="0">
                <a:latin typeface="+mj-lt"/>
              </a:rPr>
              <a:t> and concrete classes implementing the </a:t>
            </a:r>
            <a:r>
              <a:rPr lang="en-US" sz="2400" dirty="0" err="1">
                <a:latin typeface="+mj-lt"/>
              </a:rPr>
              <a:t>AdvancedMediaPlayer</a:t>
            </a:r>
            <a:r>
              <a:rPr lang="en-US" sz="2400" dirty="0">
                <a:latin typeface="+mj-lt"/>
              </a:rPr>
              <a:t> interface. These classes can play </a:t>
            </a:r>
            <a:r>
              <a:rPr lang="en-US" sz="2400" dirty="0" err="1">
                <a:latin typeface="+mj-lt"/>
              </a:rPr>
              <a:t>vlc</a:t>
            </a:r>
            <a:r>
              <a:rPr lang="en-US" sz="2400" dirty="0">
                <a:latin typeface="+mj-lt"/>
              </a:rPr>
              <a:t> and mp4 format files.</a:t>
            </a:r>
          </a:p>
          <a:p>
            <a:pPr algn="just"/>
            <a:endParaRPr lang="en-US" sz="2400" dirty="0">
              <a:latin typeface="+mj-lt"/>
            </a:endParaRPr>
          </a:p>
          <a:p>
            <a:pPr algn="just"/>
            <a:r>
              <a:rPr lang="en-US" sz="2400" dirty="0">
                <a:latin typeface="+mj-lt"/>
              </a:rPr>
              <a:t>We want to make </a:t>
            </a:r>
            <a:r>
              <a:rPr lang="en-US" sz="2400" dirty="0" err="1">
                <a:latin typeface="+mj-lt"/>
              </a:rPr>
              <a:t>AudioPlayer</a:t>
            </a:r>
            <a:r>
              <a:rPr lang="en-US" sz="2400" dirty="0">
                <a:latin typeface="+mj-lt"/>
              </a:rPr>
              <a:t> to play other formats as well. To attain this, we have created an adapter class </a:t>
            </a:r>
            <a:r>
              <a:rPr lang="en-US" sz="2400" dirty="0" err="1">
                <a:latin typeface="+mj-lt"/>
              </a:rPr>
              <a:t>MediaAdapter</a:t>
            </a:r>
            <a:r>
              <a:rPr lang="en-US" sz="2400" dirty="0">
                <a:latin typeface="+mj-lt"/>
              </a:rPr>
              <a:t> which implements the </a:t>
            </a:r>
            <a:r>
              <a:rPr lang="en-US" sz="2400" dirty="0" err="1">
                <a:latin typeface="+mj-lt"/>
              </a:rPr>
              <a:t>MediaPlayer</a:t>
            </a:r>
            <a:r>
              <a:rPr lang="en-US" sz="2400" dirty="0">
                <a:latin typeface="+mj-lt"/>
              </a:rPr>
              <a:t> interface and uses </a:t>
            </a:r>
            <a:r>
              <a:rPr lang="en-US" sz="2400" dirty="0" err="1">
                <a:latin typeface="+mj-lt"/>
              </a:rPr>
              <a:t>AdvancedMediaPlayer</a:t>
            </a:r>
            <a:r>
              <a:rPr lang="en-US" sz="2400" dirty="0">
                <a:latin typeface="+mj-lt"/>
              </a:rPr>
              <a:t> objects to play the required format.</a:t>
            </a:r>
          </a:p>
          <a:p>
            <a:pPr algn="just"/>
            <a:endParaRPr lang="en-US" sz="2400" dirty="0">
              <a:latin typeface="+mj-lt"/>
            </a:endParaRPr>
          </a:p>
          <a:p>
            <a:pPr algn="just"/>
            <a:r>
              <a:rPr lang="en-US" sz="2400" dirty="0" err="1">
                <a:latin typeface="+mj-lt"/>
              </a:rPr>
              <a:t>AudioPlayer</a:t>
            </a:r>
            <a:r>
              <a:rPr lang="en-US" sz="2400" dirty="0">
                <a:latin typeface="+mj-lt"/>
              </a:rPr>
              <a:t> uses the adapter class </a:t>
            </a:r>
            <a:r>
              <a:rPr lang="en-US" sz="2400" dirty="0" err="1">
                <a:latin typeface="+mj-lt"/>
              </a:rPr>
              <a:t>MediaAdapter</a:t>
            </a:r>
            <a:r>
              <a:rPr lang="en-US" sz="2400" dirty="0">
                <a:latin typeface="+mj-lt"/>
              </a:rPr>
              <a:t> passing it the desired audio type without knowing the actual class which can play the desired format. </a:t>
            </a:r>
            <a:r>
              <a:rPr lang="en-US" sz="2400" dirty="0" err="1">
                <a:latin typeface="+mj-lt"/>
              </a:rPr>
              <a:t>AdapterPatternDemo</a:t>
            </a:r>
            <a:r>
              <a:rPr lang="en-US" sz="2400" dirty="0">
                <a:latin typeface="+mj-lt"/>
              </a:rPr>
              <a:t>, our demo class will use </a:t>
            </a:r>
            <a:r>
              <a:rPr lang="en-US" sz="2400" dirty="0" err="1">
                <a:latin typeface="+mj-lt"/>
              </a:rPr>
              <a:t>AudioPlayer</a:t>
            </a:r>
            <a:r>
              <a:rPr lang="en-US" sz="2400" dirty="0">
                <a:latin typeface="+mj-lt"/>
              </a:rPr>
              <a:t> class to play various formats.</a:t>
            </a:r>
          </a:p>
        </p:txBody>
      </p:sp>
    </p:spTree>
    <p:extLst>
      <p:ext uri="{BB962C8B-B14F-4D97-AF65-F5344CB8AC3E}">
        <p14:creationId xmlns:p14="http://schemas.microsoft.com/office/powerpoint/2010/main" val="2153600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(Adapter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2286000" y="858166"/>
            <a:ext cx="7778479" cy="5841545"/>
          </a:xfrm>
          <a:prstGeom prst="rect">
            <a:avLst/>
          </a:prstGeom>
          <a:ln w="12700">
            <a:solidFill>
              <a:schemeClr val="tx1"/>
            </a:solidFill>
          </a:ln>
        </p:spPr>
      </p:pic>
    </p:spTree>
    <p:extLst>
      <p:ext uri="{BB962C8B-B14F-4D97-AF65-F5344CB8AC3E}">
        <p14:creationId xmlns:p14="http://schemas.microsoft.com/office/powerpoint/2010/main" val="749001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(Adapter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209800" y="838200"/>
            <a:ext cx="8361254" cy="5883282"/>
          </a:xfrm>
          <a:prstGeom prst="rect">
            <a:avLst/>
          </a:prstGeom>
          <a:ln w="12700">
            <a:solidFill>
              <a:schemeClr val="tx1"/>
            </a:solidFill>
          </a:ln>
        </p:spPr>
      </p:pic>
    </p:spTree>
    <p:extLst>
      <p:ext uri="{BB962C8B-B14F-4D97-AF65-F5344CB8AC3E}">
        <p14:creationId xmlns:p14="http://schemas.microsoft.com/office/powerpoint/2010/main" val="3793763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(Adapter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2040709" y="831809"/>
            <a:ext cx="9568777" cy="5916839"/>
          </a:xfrm>
          <a:prstGeom prst="rect">
            <a:avLst/>
          </a:prstGeom>
          <a:ln w="12700">
            <a:solidFill>
              <a:schemeClr val="tx1"/>
            </a:solidFill>
          </a:ln>
        </p:spPr>
      </p:pic>
      <p:pic>
        <p:nvPicPr>
          <p:cNvPr id="9" name="Picture 8"/>
          <p:cNvPicPr>
            <a:picLocks noChangeAspect="1"/>
          </p:cNvPicPr>
          <p:nvPr/>
        </p:nvPicPr>
        <p:blipFill>
          <a:blip r:embed="rId3"/>
          <a:stretch>
            <a:fillRect/>
          </a:stretch>
        </p:blipFill>
        <p:spPr>
          <a:xfrm>
            <a:off x="457200" y="831809"/>
            <a:ext cx="1383264" cy="565881"/>
          </a:xfrm>
          <a:prstGeom prst="rect">
            <a:avLst/>
          </a:prstGeom>
        </p:spPr>
      </p:pic>
    </p:spTree>
    <p:extLst>
      <p:ext uri="{BB962C8B-B14F-4D97-AF65-F5344CB8AC3E}">
        <p14:creationId xmlns:p14="http://schemas.microsoft.com/office/powerpoint/2010/main" val="1550632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(Adapter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812306" y="793757"/>
            <a:ext cx="6362771" cy="5887936"/>
          </a:xfrm>
          <a:prstGeom prst="rect">
            <a:avLst/>
          </a:prstGeom>
          <a:ln w="19050">
            <a:solidFill>
              <a:schemeClr val="tx1"/>
            </a:solidFill>
          </a:ln>
        </p:spPr>
      </p:pic>
    </p:spTree>
    <p:extLst>
      <p:ext uri="{BB962C8B-B14F-4D97-AF65-F5344CB8AC3E}">
        <p14:creationId xmlns:p14="http://schemas.microsoft.com/office/powerpoint/2010/main" val="1866151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(Adapter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1458686" y="1804523"/>
            <a:ext cx="9178170" cy="4341026"/>
          </a:xfrm>
          <a:prstGeom prst="rect">
            <a:avLst/>
          </a:prstGeom>
          <a:ln w="12700">
            <a:solidFill>
              <a:schemeClr val="tx1"/>
            </a:solidFill>
          </a:ln>
        </p:spPr>
      </p:pic>
      <p:pic>
        <p:nvPicPr>
          <p:cNvPr id="9" name="Picture 8"/>
          <p:cNvPicPr>
            <a:picLocks noChangeAspect="1"/>
          </p:cNvPicPr>
          <p:nvPr/>
        </p:nvPicPr>
        <p:blipFill>
          <a:blip r:embed="rId3"/>
          <a:stretch>
            <a:fillRect/>
          </a:stretch>
        </p:blipFill>
        <p:spPr>
          <a:xfrm>
            <a:off x="429777" y="896614"/>
            <a:ext cx="1392068" cy="805052"/>
          </a:xfrm>
          <a:prstGeom prst="rect">
            <a:avLst/>
          </a:prstGeom>
        </p:spPr>
      </p:pic>
    </p:spTree>
    <p:extLst>
      <p:ext uri="{BB962C8B-B14F-4D97-AF65-F5344CB8AC3E}">
        <p14:creationId xmlns:p14="http://schemas.microsoft.com/office/powerpoint/2010/main" val="90542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(Adapter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209800" y="1287517"/>
            <a:ext cx="8045322" cy="4852938"/>
          </a:xfrm>
          <a:prstGeom prst="rect">
            <a:avLst/>
          </a:prstGeom>
          <a:ln w="12700">
            <a:solidFill>
              <a:schemeClr val="tx1"/>
            </a:solidFill>
          </a:ln>
        </p:spPr>
      </p:pic>
    </p:spTree>
    <p:extLst>
      <p:ext uri="{BB962C8B-B14F-4D97-AF65-F5344CB8AC3E}">
        <p14:creationId xmlns:p14="http://schemas.microsoft.com/office/powerpoint/2010/main" val="106804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(Adapter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611777" y="2000558"/>
            <a:ext cx="11219700" cy="3875897"/>
          </a:xfrm>
          <a:prstGeom prst="rect">
            <a:avLst/>
          </a:prstGeom>
          <a:ln w="12700">
            <a:solidFill>
              <a:schemeClr val="tx1"/>
            </a:solidFill>
          </a:ln>
        </p:spPr>
      </p:pic>
      <p:pic>
        <p:nvPicPr>
          <p:cNvPr id="9" name="Picture 8"/>
          <p:cNvPicPr>
            <a:picLocks noChangeAspect="1"/>
          </p:cNvPicPr>
          <p:nvPr/>
        </p:nvPicPr>
        <p:blipFill>
          <a:blip r:embed="rId3"/>
          <a:stretch>
            <a:fillRect/>
          </a:stretch>
        </p:blipFill>
        <p:spPr>
          <a:xfrm>
            <a:off x="675872" y="1014853"/>
            <a:ext cx="1838728" cy="901685"/>
          </a:xfrm>
          <a:prstGeom prst="rect">
            <a:avLst/>
          </a:prstGeom>
        </p:spPr>
      </p:pic>
    </p:spTree>
    <p:extLst>
      <p:ext uri="{BB962C8B-B14F-4D97-AF65-F5344CB8AC3E}">
        <p14:creationId xmlns:p14="http://schemas.microsoft.com/office/powerpoint/2010/main" val="3213454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(Adapter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123499" y="914401"/>
            <a:ext cx="8036501" cy="5772248"/>
          </a:xfrm>
          <a:prstGeom prst="rect">
            <a:avLst/>
          </a:prstGeom>
          <a:ln w="12700">
            <a:solidFill>
              <a:schemeClr val="tx1"/>
            </a:solidFill>
          </a:ln>
        </p:spPr>
      </p:pic>
    </p:spTree>
    <p:extLst>
      <p:ext uri="{BB962C8B-B14F-4D97-AF65-F5344CB8AC3E}">
        <p14:creationId xmlns:p14="http://schemas.microsoft.com/office/powerpoint/2010/main" val="3739409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05EB05-1922-4167-A61A-25A28925933C}"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Faculty Introduction</a:t>
            </a:r>
          </a:p>
        </p:txBody>
      </p:sp>
      <p:graphicFrame>
        <p:nvGraphicFramePr>
          <p:cNvPr id="10" name="Table 10">
            <a:extLst>
              <a:ext uri="{FF2B5EF4-FFF2-40B4-BE49-F238E27FC236}">
                <a16:creationId xmlns:a16="http://schemas.microsoft.com/office/drawing/2014/main" id="{3A19A084-6B47-4F0B-B8EC-436AB2D3943D}"/>
              </a:ext>
            </a:extLst>
          </p:cNvPr>
          <p:cNvGraphicFramePr>
            <a:graphicFrameLocks noGrp="1"/>
          </p:cNvGraphicFramePr>
          <p:nvPr/>
        </p:nvGraphicFramePr>
        <p:xfrm>
          <a:off x="609600" y="1143000"/>
          <a:ext cx="11201400" cy="4592524"/>
        </p:xfrm>
        <a:graphic>
          <a:graphicData uri="http://schemas.openxmlformats.org/drawingml/2006/table">
            <a:tbl>
              <a:tblPr firstRow="1" bandRow="1">
                <a:tableStyleId>{E8B1032C-EA38-4F05-BA0D-38AFFFC7BED3}</a:tableStyleId>
              </a:tblPr>
              <a:tblGrid>
                <a:gridCol w="2419503">
                  <a:extLst>
                    <a:ext uri="{9D8B030D-6E8A-4147-A177-3AD203B41FA5}">
                      <a16:colId xmlns:a16="http://schemas.microsoft.com/office/drawing/2014/main" val="1285292769"/>
                    </a:ext>
                  </a:extLst>
                </a:gridCol>
                <a:gridCol w="8781897">
                  <a:extLst>
                    <a:ext uri="{9D8B030D-6E8A-4147-A177-3AD203B41FA5}">
                      <a16:colId xmlns:a16="http://schemas.microsoft.com/office/drawing/2014/main" val="3500576395"/>
                    </a:ext>
                  </a:extLst>
                </a:gridCol>
              </a:tblGrid>
              <a:tr h="471650">
                <a:tc>
                  <a:txBody>
                    <a:bodyPr/>
                    <a:lstStyle/>
                    <a:p>
                      <a:r>
                        <a:rPr lang="en-US" sz="2600" dirty="0"/>
                        <a:t>Name</a:t>
                      </a:r>
                      <a:endParaRPr lang="en-IN" sz="2600" dirty="0"/>
                    </a:p>
                  </a:txBody>
                  <a:tcPr/>
                </a:tc>
                <a:tc>
                  <a:txBody>
                    <a:bodyPr/>
                    <a:lstStyle/>
                    <a:p>
                      <a:r>
                        <a:rPr lang="en-US" sz="2600" dirty="0"/>
                        <a:t>Ibrar Ahmed</a:t>
                      </a:r>
                      <a:endParaRPr lang="en-IN" sz="2600" dirty="0"/>
                    </a:p>
                  </a:txBody>
                  <a:tcPr/>
                </a:tc>
                <a:extLst>
                  <a:ext uri="{0D108BD9-81ED-4DB2-BD59-A6C34878D82A}">
                    <a16:rowId xmlns:a16="http://schemas.microsoft.com/office/drawing/2014/main" val="3537992421"/>
                  </a:ext>
                </a:extLst>
              </a:tr>
              <a:tr h="471650">
                <a:tc>
                  <a:txBody>
                    <a:bodyPr/>
                    <a:lstStyle/>
                    <a:p>
                      <a:r>
                        <a:rPr lang="en-US" sz="2600" dirty="0"/>
                        <a:t>Qualification</a:t>
                      </a:r>
                      <a:endParaRPr lang="en-IN" sz="2600" dirty="0"/>
                    </a:p>
                  </a:txBody>
                  <a:tcPr/>
                </a:tc>
                <a:tc>
                  <a:txBody>
                    <a:bodyPr/>
                    <a:lstStyle/>
                    <a:p>
                      <a:r>
                        <a:rPr lang="en-US" sz="2600" dirty="0"/>
                        <a:t>M. Tech. (Computer</a:t>
                      </a:r>
                      <a:r>
                        <a:rPr lang="en-US" sz="2600" baseline="0" dirty="0"/>
                        <a:t> Engineering</a:t>
                      </a:r>
                      <a:r>
                        <a:rPr lang="en-US" sz="2600" dirty="0"/>
                        <a:t>)</a:t>
                      </a:r>
                      <a:endParaRPr lang="en-IN" sz="2600" dirty="0"/>
                    </a:p>
                  </a:txBody>
                  <a:tcPr/>
                </a:tc>
                <a:extLst>
                  <a:ext uri="{0D108BD9-81ED-4DB2-BD59-A6C34878D82A}">
                    <a16:rowId xmlns:a16="http://schemas.microsoft.com/office/drawing/2014/main" val="941352289"/>
                  </a:ext>
                </a:extLst>
              </a:tr>
              <a:tr h="532610">
                <a:tc>
                  <a:txBody>
                    <a:bodyPr/>
                    <a:lstStyle/>
                    <a:p>
                      <a:r>
                        <a:rPr lang="en-US" sz="2600" dirty="0"/>
                        <a:t>Designation</a:t>
                      </a:r>
                      <a:endParaRPr lang="en-IN" sz="2600" dirty="0"/>
                    </a:p>
                  </a:txBody>
                  <a:tcPr/>
                </a:tc>
                <a:tc>
                  <a:txBody>
                    <a:bodyPr/>
                    <a:lstStyle/>
                    <a:p>
                      <a:r>
                        <a:rPr lang="en-US" sz="2600" dirty="0"/>
                        <a:t>Assistant Professor</a:t>
                      </a:r>
                      <a:endParaRPr lang="en-IN" sz="2600" dirty="0"/>
                    </a:p>
                  </a:txBody>
                  <a:tcPr/>
                </a:tc>
                <a:extLst>
                  <a:ext uri="{0D108BD9-81ED-4DB2-BD59-A6C34878D82A}">
                    <a16:rowId xmlns:a16="http://schemas.microsoft.com/office/drawing/2014/main" val="1234951365"/>
                  </a:ext>
                </a:extLst>
              </a:tr>
              <a:tr h="579966">
                <a:tc>
                  <a:txBody>
                    <a:bodyPr/>
                    <a:lstStyle/>
                    <a:p>
                      <a:r>
                        <a:rPr lang="en-US" sz="2600" dirty="0"/>
                        <a:t>Department</a:t>
                      </a:r>
                      <a:endParaRPr lang="en-IN" sz="2600" dirty="0"/>
                    </a:p>
                  </a:txBody>
                  <a:tcPr/>
                </a:tc>
                <a:tc>
                  <a:txBody>
                    <a:bodyPr/>
                    <a:lstStyle/>
                    <a:p>
                      <a:r>
                        <a:rPr lang="en-IN" sz="2600" dirty="0"/>
                        <a:t>Computer</a:t>
                      </a:r>
                      <a:r>
                        <a:rPr lang="en-IN" sz="2600" baseline="0" dirty="0"/>
                        <a:t> Science &amp; Engineering</a:t>
                      </a:r>
                      <a:endParaRPr lang="en-IN" sz="2600" dirty="0"/>
                    </a:p>
                  </a:txBody>
                  <a:tcPr/>
                </a:tc>
                <a:extLst>
                  <a:ext uri="{0D108BD9-81ED-4DB2-BD59-A6C34878D82A}">
                    <a16:rowId xmlns:a16="http://schemas.microsoft.com/office/drawing/2014/main" val="532301991"/>
                  </a:ext>
                </a:extLst>
              </a:tr>
              <a:tr h="496110">
                <a:tc>
                  <a:txBody>
                    <a:bodyPr/>
                    <a:lstStyle/>
                    <a:p>
                      <a:r>
                        <a:rPr lang="en-US" sz="2600" dirty="0"/>
                        <a:t>Total Experience</a:t>
                      </a:r>
                      <a:endParaRPr lang="en-IN" sz="2600" dirty="0"/>
                    </a:p>
                  </a:txBody>
                  <a:tcPr/>
                </a:tc>
                <a:tc>
                  <a:txBody>
                    <a:bodyPr/>
                    <a:lstStyle/>
                    <a:p>
                      <a:r>
                        <a:rPr lang="en-US" sz="2600" dirty="0"/>
                        <a:t>4 years</a:t>
                      </a:r>
                      <a:endParaRPr lang="en-IN" sz="2600" dirty="0"/>
                    </a:p>
                  </a:txBody>
                  <a:tcPr/>
                </a:tc>
                <a:extLst>
                  <a:ext uri="{0D108BD9-81ED-4DB2-BD59-A6C34878D82A}">
                    <a16:rowId xmlns:a16="http://schemas.microsoft.com/office/drawing/2014/main" val="1606619483"/>
                  </a:ext>
                </a:extLst>
              </a:tr>
              <a:tr h="472243">
                <a:tc>
                  <a:txBody>
                    <a:bodyPr/>
                    <a:lstStyle/>
                    <a:p>
                      <a:r>
                        <a:rPr lang="en-US" sz="2600" dirty="0"/>
                        <a:t>NIET Experience</a:t>
                      </a:r>
                      <a:endParaRPr lang="en-IN" sz="26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600" dirty="0"/>
                        <a:t>1</a:t>
                      </a:r>
                      <a:r>
                        <a:rPr lang="en-US" sz="2600" baseline="0" dirty="0"/>
                        <a:t> </a:t>
                      </a:r>
                      <a:r>
                        <a:rPr lang="en-US" sz="2600" dirty="0"/>
                        <a:t>years</a:t>
                      </a:r>
                    </a:p>
                  </a:txBody>
                  <a:tcPr/>
                </a:tc>
                <a:extLst>
                  <a:ext uri="{0D108BD9-81ED-4DB2-BD59-A6C34878D82A}">
                    <a16:rowId xmlns:a16="http://schemas.microsoft.com/office/drawing/2014/main" val="1848610466"/>
                  </a:ext>
                </a:extLst>
              </a:tr>
              <a:tr h="1520798">
                <a:tc>
                  <a:txBody>
                    <a:bodyPr/>
                    <a:lstStyle/>
                    <a:p>
                      <a:r>
                        <a:rPr lang="en-US" sz="2600" dirty="0"/>
                        <a:t>Subject Taught</a:t>
                      </a:r>
                      <a:endParaRPr lang="en-IN" sz="2600" dirty="0"/>
                    </a:p>
                  </a:txBody>
                  <a:tcPr/>
                </a:tc>
                <a:tc>
                  <a:txBody>
                    <a:bodyPr/>
                    <a:lstStyle/>
                    <a:p>
                      <a:pPr algn="just"/>
                      <a:r>
                        <a:rPr lang="en-US" sz="2600" dirty="0"/>
                        <a:t>Design &amp; Analysis of Algorithm, Data Structures, Artificial Intelligence, Soft Computing, C Programming, Web Technology, Discrete Mathematics.</a:t>
                      </a:r>
                      <a:endParaRPr lang="en-IN" sz="2600" dirty="0"/>
                    </a:p>
                  </a:txBody>
                  <a:tcPr/>
                </a:tc>
                <a:extLst>
                  <a:ext uri="{0D108BD9-81ED-4DB2-BD59-A6C34878D82A}">
                    <a16:rowId xmlns:a16="http://schemas.microsoft.com/office/drawing/2014/main" val="3013650449"/>
                  </a:ext>
                </a:extLst>
              </a:tr>
            </a:tbl>
          </a:graphicData>
        </a:graphic>
      </p:graphicFrame>
    </p:spTree>
    <p:extLst>
      <p:ext uri="{BB962C8B-B14F-4D97-AF65-F5344CB8AC3E}">
        <p14:creationId xmlns:p14="http://schemas.microsoft.com/office/powerpoint/2010/main" val="2152601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(Adapter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676400" y="1910024"/>
            <a:ext cx="7558566" cy="3638696"/>
          </a:xfrm>
          <a:prstGeom prst="rect">
            <a:avLst/>
          </a:prstGeom>
          <a:ln w="12700">
            <a:solidFill>
              <a:schemeClr val="tx1"/>
            </a:solidFill>
          </a:ln>
        </p:spPr>
      </p:pic>
    </p:spTree>
    <p:extLst>
      <p:ext uri="{BB962C8B-B14F-4D97-AF65-F5344CB8AC3E}">
        <p14:creationId xmlns:p14="http://schemas.microsoft.com/office/powerpoint/2010/main" val="1319905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295400"/>
            <a:ext cx="10591800" cy="36576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Structural Pattern (Bridge Design Pattern)</a:t>
            </a:r>
          </a:p>
          <a:p>
            <a:pPr marL="0" indent="0" algn="just">
              <a:buNone/>
            </a:pPr>
            <a:endParaRPr lang="en-US" sz="2800" dirty="0"/>
          </a:p>
          <a:p>
            <a:pPr algn="just"/>
            <a:r>
              <a:rPr lang="en-US" sz="2800" dirty="0"/>
              <a:t>In this topic, the students will gain , The idea of a Structural design pattern, It concerned with how classes and objects can be composed, to form larger structures. "decouple the functional abstraction from the implementation so that the two can vary independently".</a:t>
            </a:r>
          </a:p>
        </p:txBody>
      </p:sp>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Tree>
    <p:extLst>
      <p:ext uri="{BB962C8B-B14F-4D97-AF65-F5344CB8AC3E}">
        <p14:creationId xmlns:p14="http://schemas.microsoft.com/office/powerpoint/2010/main" val="255363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(Bridge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457200" y="914400"/>
            <a:ext cx="11506200" cy="5693866"/>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Bridge Design Pattern:-</a:t>
            </a:r>
          </a:p>
          <a:p>
            <a:pPr marL="457200" indent="-457200" algn="just">
              <a:buFont typeface="Wingdings" panose="05000000000000000000" pitchFamily="2" charset="2"/>
              <a:buChar char="Ø"/>
            </a:pPr>
            <a:r>
              <a:rPr lang="en-US" sz="2800" dirty="0">
                <a:latin typeface="+mj-lt"/>
              </a:rPr>
              <a:t>A Bridge Pattern says that just "decouple the functional abstraction from the implementation so that the two can vary independently".</a:t>
            </a:r>
          </a:p>
          <a:p>
            <a:pPr algn="just"/>
            <a:r>
              <a:rPr lang="en-US" sz="2800">
                <a:latin typeface="+mj-lt"/>
              </a:rPr>
              <a:t> </a:t>
            </a:r>
            <a:endParaRPr lang="en-US" sz="2800" dirty="0">
              <a:latin typeface="+mj-lt"/>
            </a:endParaRPr>
          </a:p>
          <a:p>
            <a:pPr marL="457200" indent="-457200" algn="just">
              <a:buFont typeface="Wingdings" panose="05000000000000000000" pitchFamily="2" charset="2"/>
              <a:buChar char="Ø"/>
            </a:pPr>
            <a:r>
              <a:rPr lang="en-US" sz="2800" dirty="0">
                <a:latin typeface="+mj-lt"/>
              </a:rPr>
              <a:t>The Bridge Pattern is also known as Handle or Body. This pattern involves an interface which acts as a bridge which makes the functionality of concrete classes independent from interface implementer classes.</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Bridge is used when we need to decouple an abstraction from its implementation so that the two can vary independently. This type of design pattern comes under structural pattern as this pattern decouples implementation class and abstract class by providing a bridge structure between them.</a:t>
            </a:r>
          </a:p>
        </p:txBody>
      </p:sp>
    </p:spTree>
    <p:extLst>
      <p:ext uri="{BB962C8B-B14F-4D97-AF65-F5344CB8AC3E}">
        <p14:creationId xmlns:p14="http://schemas.microsoft.com/office/powerpoint/2010/main" val="211672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(Bridge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457200" y="919665"/>
            <a:ext cx="11506200" cy="5693866"/>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Advantage of Bridge Pattern:-</a:t>
            </a:r>
          </a:p>
          <a:p>
            <a:pPr algn="just"/>
            <a:endParaRPr lang="en-US" sz="2800" b="1" u="sng" dirty="0">
              <a:latin typeface="+mj-lt"/>
            </a:endParaRPr>
          </a:p>
          <a:p>
            <a:pPr marL="457200" indent="-457200" algn="just">
              <a:buFont typeface="Wingdings" panose="05000000000000000000" pitchFamily="2" charset="2"/>
              <a:buChar char="Ø"/>
            </a:pPr>
            <a:r>
              <a:rPr lang="en-US" sz="2800" dirty="0">
                <a:latin typeface="+mj-lt"/>
              </a:rPr>
              <a:t>It enables the separation of implementation from the interface.</a:t>
            </a:r>
          </a:p>
          <a:p>
            <a:pPr marL="457200" indent="-457200" algn="just">
              <a:buFont typeface="Wingdings" panose="05000000000000000000" pitchFamily="2" charset="2"/>
              <a:buChar char="Ø"/>
            </a:pPr>
            <a:r>
              <a:rPr lang="en-US" sz="2800" dirty="0">
                <a:latin typeface="+mj-lt"/>
              </a:rPr>
              <a:t>It improves the extensibility.</a:t>
            </a:r>
          </a:p>
          <a:p>
            <a:pPr marL="457200" indent="-457200" algn="just">
              <a:buFont typeface="Wingdings" panose="05000000000000000000" pitchFamily="2" charset="2"/>
              <a:buChar char="Ø"/>
            </a:pPr>
            <a:r>
              <a:rPr lang="en-US" sz="2800" dirty="0">
                <a:latin typeface="+mj-lt"/>
              </a:rPr>
              <a:t>It allows the hiding of implementation details from the client.</a:t>
            </a:r>
          </a:p>
          <a:p>
            <a:pPr algn="just"/>
            <a:endParaRPr lang="en-US" sz="2800" dirty="0">
              <a:latin typeface="+mj-lt"/>
            </a:endParaRPr>
          </a:p>
          <a:p>
            <a:pPr algn="just"/>
            <a:r>
              <a:rPr lang="en-US" sz="2800" b="1" u="sng" dirty="0">
                <a:latin typeface="+mj-lt"/>
              </a:rPr>
              <a:t>Usage of Bridge Pattern:-</a:t>
            </a:r>
          </a:p>
          <a:p>
            <a:pPr marL="457200" indent="-457200" algn="just">
              <a:buFont typeface="Wingdings" panose="05000000000000000000" pitchFamily="2" charset="2"/>
              <a:buChar char="Ø"/>
            </a:pPr>
            <a:r>
              <a:rPr lang="en-US" sz="2800" dirty="0">
                <a:latin typeface="+mj-lt"/>
              </a:rPr>
              <a:t>When you don't want a permanent binding between the functional abstraction and its implementation.</a:t>
            </a:r>
          </a:p>
          <a:p>
            <a:pPr marL="457200" indent="-457200" algn="just">
              <a:buFont typeface="Wingdings" panose="05000000000000000000" pitchFamily="2" charset="2"/>
              <a:buChar char="Ø"/>
            </a:pPr>
            <a:r>
              <a:rPr lang="en-US" sz="2800" dirty="0">
                <a:latin typeface="+mj-lt"/>
              </a:rPr>
              <a:t>When both the functional abstraction and its implementation need to extended using sub-classes.</a:t>
            </a:r>
          </a:p>
          <a:p>
            <a:pPr marL="457200" indent="-457200" algn="just">
              <a:buFont typeface="Wingdings" panose="05000000000000000000" pitchFamily="2" charset="2"/>
              <a:buChar char="Ø"/>
            </a:pPr>
            <a:r>
              <a:rPr lang="en-US" sz="2800" dirty="0">
                <a:latin typeface="+mj-lt"/>
              </a:rPr>
              <a:t>It is mostly used in those places where changes are made in the implementation does not affect the clients.</a:t>
            </a:r>
          </a:p>
        </p:txBody>
      </p:sp>
    </p:spTree>
    <p:extLst>
      <p:ext uri="{BB962C8B-B14F-4D97-AF65-F5344CB8AC3E}">
        <p14:creationId xmlns:p14="http://schemas.microsoft.com/office/powerpoint/2010/main" val="425853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18583B6-69F0-5E86-EB8A-842EB6D01F2B}"/>
              </a:ext>
            </a:extLst>
          </p:cNvPr>
          <p:cNvSpPr>
            <a:spLocks noGrp="1"/>
          </p:cNvSpPr>
          <p:nvPr>
            <p:ph type="dt" sz="half" idx="10"/>
          </p:nvPr>
        </p:nvSpPr>
        <p:spPr/>
        <p:txBody>
          <a:bodyPr/>
          <a:lstStyle/>
          <a:p>
            <a:fld id="{75E0AD0C-B806-4F79-9B21-906728A6555E}" type="datetime1">
              <a:rPr lang="en-US" smtClean="0"/>
              <a:t>10/11/2023</a:t>
            </a:fld>
            <a:endParaRPr lang="en-US"/>
          </a:p>
        </p:txBody>
      </p:sp>
      <p:sp>
        <p:nvSpPr>
          <p:cNvPr id="5" name="Footer Placeholder 4">
            <a:extLst>
              <a:ext uri="{FF2B5EF4-FFF2-40B4-BE49-F238E27FC236}">
                <a16:creationId xmlns:a16="http://schemas.microsoft.com/office/drawing/2014/main" id="{B9F12E9E-D2E4-F000-2797-DC5BD97682CF}"/>
              </a:ext>
            </a:extLst>
          </p:cNvPr>
          <p:cNvSpPr>
            <a:spLocks noGrp="1"/>
          </p:cNvSpPr>
          <p:nvPr>
            <p:ph type="ftr" sz="quarter" idx="11"/>
          </p:nvPr>
        </p:nvSpPr>
        <p:spPr/>
        <p:txBody>
          <a:bodyPr/>
          <a:lstStyle/>
          <a:p>
            <a:r>
              <a:rPr lang="en-US"/>
              <a:t>Ibrar Ahmed       Web Technology           Unit I</a:t>
            </a:r>
            <a:endParaRPr lang="en-US" dirty="0"/>
          </a:p>
        </p:txBody>
      </p:sp>
      <p:sp>
        <p:nvSpPr>
          <p:cNvPr id="6" name="Slide Number Placeholder 5">
            <a:extLst>
              <a:ext uri="{FF2B5EF4-FFF2-40B4-BE49-F238E27FC236}">
                <a16:creationId xmlns:a16="http://schemas.microsoft.com/office/drawing/2014/main" id="{7B4B5888-ABDD-CEEE-0F0D-B67213029BB2}"/>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8" name="Picture 7">
            <a:extLst>
              <a:ext uri="{FF2B5EF4-FFF2-40B4-BE49-F238E27FC236}">
                <a16:creationId xmlns:a16="http://schemas.microsoft.com/office/drawing/2014/main" id="{F425E6CD-52CF-D95F-FA59-C2FD27DDABB0}"/>
              </a:ext>
            </a:extLst>
          </p:cNvPr>
          <p:cNvPicPr>
            <a:picLocks noChangeAspect="1"/>
          </p:cNvPicPr>
          <p:nvPr/>
        </p:nvPicPr>
        <p:blipFill rotWithShape="1">
          <a:blip r:embed="rId2">
            <a:extLst>
              <a:ext uri="{28A0092B-C50C-407E-A947-70E740481C1C}">
                <a14:useLocalDpi xmlns:a14="http://schemas.microsoft.com/office/drawing/2010/main" val="0"/>
              </a:ext>
            </a:extLst>
          </a:blip>
          <a:srcRect l="22500" t="47778" r="39375" b="15556"/>
          <a:stretch/>
        </p:blipFill>
        <p:spPr>
          <a:xfrm>
            <a:off x="1131455" y="1142999"/>
            <a:ext cx="8774545" cy="4746885"/>
          </a:xfrm>
          <a:prstGeom prst="rect">
            <a:avLst/>
          </a:prstGeom>
        </p:spPr>
      </p:pic>
    </p:spTree>
    <p:extLst>
      <p:ext uri="{BB962C8B-B14F-4D97-AF65-F5344CB8AC3E}">
        <p14:creationId xmlns:p14="http://schemas.microsoft.com/office/powerpoint/2010/main" val="2509043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BB253E7-75E0-E580-8A3C-2F9CDD4655BF}"/>
              </a:ext>
            </a:extLst>
          </p:cNvPr>
          <p:cNvSpPr>
            <a:spLocks noGrp="1"/>
          </p:cNvSpPr>
          <p:nvPr>
            <p:ph type="dt" sz="half" idx="10"/>
          </p:nvPr>
        </p:nvSpPr>
        <p:spPr/>
        <p:txBody>
          <a:bodyPr/>
          <a:lstStyle/>
          <a:p>
            <a:fld id="{75E0AD0C-B806-4F79-9B21-906728A6555E}" type="datetime1">
              <a:rPr lang="en-US" smtClean="0"/>
              <a:t>10/11/2023</a:t>
            </a:fld>
            <a:endParaRPr lang="en-US"/>
          </a:p>
        </p:txBody>
      </p:sp>
      <p:sp>
        <p:nvSpPr>
          <p:cNvPr id="5" name="Footer Placeholder 4">
            <a:extLst>
              <a:ext uri="{FF2B5EF4-FFF2-40B4-BE49-F238E27FC236}">
                <a16:creationId xmlns:a16="http://schemas.microsoft.com/office/drawing/2014/main" id="{A1A15855-E4D7-E641-D2DF-3B6847CEB352}"/>
              </a:ext>
            </a:extLst>
          </p:cNvPr>
          <p:cNvSpPr>
            <a:spLocks noGrp="1"/>
          </p:cNvSpPr>
          <p:nvPr>
            <p:ph type="ftr" sz="quarter" idx="11"/>
          </p:nvPr>
        </p:nvSpPr>
        <p:spPr/>
        <p:txBody>
          <a:bodyPr/>
          <a:lstStyle/>
          <a:p>
            <a:r>
              <a:rPr lang="en-US"/>
              <a:t>Ibrar Ahmed       Web Technology           Unit I</a:t>
            </a:r>
            <a:endParaRPr lang="en-US" dirty="0"/>
          </a:p>
        </p:txBody>
      </p:sp>
      <p:sp>
        <p:nvSpPr>
          <p:cNvPr id="6" name="Slide Number Placeholder 5">
            <a:extLst>
              <a:ext uri="{FF2B5EF4-FFF2-40B4-BE49-F238E27FC236}">
                <a16:creationId xmlns:a16="http://schemas.microsoft.com/office/drawing/2014/main" id="{1CE84034-3736-2454-69FA-A1266CCA7EB1}"/>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8" name="Picture 7">
            <a:extLst>
              <a:ext uri="{FF2B5EF4-FFF2-40B4-BE49-F238E27FC236}">
                <a16:creationId xmlns:a16="http://schemas.microsoft.com/office/drawing/2014/main" id="{EF484E50-E431-0482-972B-3F2CA531CE6B}"/>
              </a:ext>
            </a:extLst>
          </p:cNvPr>
          <p:cNvPicPr>
            <a:picLocks noChangeAspect="1"/>
          </p:cNvPicPr>
          <p:nvPr/>
        </p:nvPicPr>
        <p:blipFill rotWithShape="1">
          <a:blip r:embed="rId2"/>
          <a:srcRect l="22501" t="38889" r="21874" b="24444"/>
          <a:stretch/>
        </p:blipFill>
        <p:spPr>
          <a:xfrm>
            <a:off x="0" y="548322"/>
            <a:ext cx="12192000" cy="5975357"/>
          </a:xfrm>
          <a:prstGeom prst="rect">
            <a:avLst/>
          </a:prstGeom>
        </p:spPr>
      </p:pic>
    </p:spTree>
    <p:extLst>
      <p:ext uri="{BB962C8B-B14F-4D97-AF65-F5344CB8AC3E}">
        <p14:creationId xmlns:p14="http://schemas.microsoft.com/office/powerpoint/2010/main" val="431700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Bridge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478280" y="1337399"/>
            <a:ext cx="9721337" cy="4671293"/>
          </a:xfrm>
          <a:prstGeom prst="rect">
            <a:avLst/>
          </a:prstGeom>
          <a:ln w="12700">
            <a:solidFill>
              <a:schemeClr val="tx1"/>
            </a:solidFill>
          </a:ln>
        </p:spPr>
      </p:pic>
    </p:spTree>
    <p:extLst>
      <p:ext uri="{BB962C8B-B14F-4D97-AF65-F5344CB8AC3E}">
        <p14:creationId xmlns:p14="http://schemas.microsoft.com/office/powerpoint/2010/main" val="836871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(Bridge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590006" y="940261"/>
            <a:ext cx="11277600" cy="5139869"/>
          </a:xfrm>
          <a:prstGeom prst="rect">
            <a:avLst/>
          </a:prstGeom>
          <a:solidFill>
            <a:schemeClr val="accent3">
              <a:lumMod val="40000"/>
              <a:lumOff val="60000"/>
            </a:schemeClr>
          </a:solidFill>
          <a:ln w="28575">
            <a:solidFill>
              <a:schemeClr val="tx1"/>
            </a:solidFill>
          </a:ln>
        </p:spPr>
        <p:txBody>
          <a:bodyPr wrap="square">
            <a:spAutoFit/>
          </a:bodyPr>
          <a:lstStyle/>
          <a:p>
            <a:pPr marL="457200" indent="-457200" algn="just">
              <a:buFont typeface="Wingdings" panose="05000000000000000000" pitchFamily="2" charset="2"/>
              <a:buChar char="Ø"/>
            </a:pPr>
            <a:endParaRPr lang="en-US" sz="2800" dirty="0">
              <a:latin typeface="+mj-lt"/>
            </a:endParaRPr>
          </a:p>
          <a:p>
            <a:pPr marL="457200" indent="-457200" algn="just">
              <a:buFont typeface="Wingdings" panose="05000000000000000000" pitchFamily="2" charset="2"/>
              <a:buChar char="Ø"/>
            </a:pPr>
            <a:r>
              <a:rPr lang="en-US" sz="2800" dirty="0">
                <a:latin typeface="+mj-lt"/>
              </a:rPr>
              <a:t>We are demonstrating use of Bridge pattern via following example in which a circle can be drawn in different colors using same abstract class method but different bridge implementer classes.</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We have a </a:t>
            </a:r>
            <a:r>
              <a:rPr lang="en-US" sz="2800" dirty="0" err="1">
                <a:latin typeface="+mj-lt"/>
              </a:rPr>
              <a:t>DrawAPI</a:t>
            </a:r>
            <a:r>
              <a:rPr lang="en-US" sz="2800" dirty="0">
                <a:latin typeface="+mj-lt"/>
              </a:rPr>
              <a:t> interface which is acting as a bridge implementer and concrete classes </a:t>
            </a:r>
            <a:r>
              <a:rPr lang="en-US" sz="2800" dirty="0" err="1">
                <a:latin typeface="+mj-lt"/>
              </a:rPr>
              <a:t>RedCircle</a:t>
            </a:r>
            <a:r>
              <a:rPr lang="en-US" sz="2800" dirty="0">
                <a:latin typeface="+mj-lt"/>
              </a:rPr>
              <a:t>, </a:t>
            </a:r>
            <a:r>
              <a:rPr lang="en-US" sz="2800" dirty="0" err="1">
                <a:latin typeface="+mj-lt"/>
              </a:rPr>
              <a:t>GreenCircle</a:t>
            </a:r>
            <a:r>
              <a:rPr lang="en-US" sz="2800" dirty="0">
                <a:latin typeface="+mj-lt"/>
              </a:rPr>
              <a:t> implementing the </a:t>
            </a:r>
            <a:r>
              <a:rPr lang="en-US" sz="2800" dirty="0" err="1">
                <a:latin typeface="+mj-lt"/>
              </a:rPr>
              <a:t>DrawAPI</a:t>
            </a:r>
            <a:r>
              <a:rPr lang="en-US" sz="2800" dirty="0">
                <a:latin typeface="+mj-lt"/>
              </a:rPr>
              <a:t> interface. Shape is an abstract class and will use object of </a:t>
            </a:r>
            <a:r>
              <a:rPr lang="en-US" sz="2800" dirty="0" err="1">
                <a:latin typeface="+mj-lt"/>
              </a:rPr>
              <a:t>DrawAPI</a:t>
            </a:r>
            <a:r>
              <a:rPr lang="en-US" sz="2800" dirty="0">
                <a:latin typeface="+mj-lt"/>
              </a:rPr>
              <a:t>. </a:t>
            </a:r>
            <a:r>
              <a:rPr lang="en-US" sz="2800" dirty="0" err="1">
                <a:latin typeface="+mj-lt"/>
              </a:rPr>
              <a:t>BridgePatternDemo</a:t>
            </a:r>
            <a:r>
              <a:rPr lang="en-US" sz="2800" dirty="0">
                <a:latin typeface="+mj-lt"/>
              </a:rPr>
              <a:t>, our demo class will use Shape class to draw different colored circle.</a:t>
            </a:r>
          </a:p>
          <a:p>
            <a:pPr algn="just"/>
            <a:endParaRPr lang="en-US" sz="2400" dirty="0">
              <a:latin typeface="+mj-lt"/>
            </a:endParaRPr>
          </a:p>
          <a:p>
            <a:pPr algn="just"/>
            <a:endParaRPr lang="en-US" sz="2400" dirty="0">
              <a:latin typeface="+mj-lt"/>
            </a:endParaRPr>
          </a:p>
        </p:txBody>
      </p:sp>
    </p:spTree>
    <p:extLst>
      <p:ext uri="{BB962C8B-B14F-4D97-AF65-F5344CB8AC3E}">
        <p14:creationId xmlns:p14="http://schemas.microsoft.com/office/powerpoint/2010/main" val="2840922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(Bridge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854272" y="1663618"/>
            <a:ext cx="10483455" cy="3914054"/>
          </a:xfrm>
          <a:prstGeom prst="rect">
            <a:avLst/>
          </a:prstGeom>
          <a:ln w="12700">
            <a:solidFill>
              <a:schemeClr val="tx1"/>
            </a:solidFill>
          </a:ln>
        </p:spPr>
      </p:pic>
    </p:spTree>
    <p:extLst>
      <p:ext uri="{BB962C8B-B14F-4D97-AF65-F5344CB8AC3E}">
        <p14:creationId xmlns:p14="http://schemas.microsoft.com/office/powerpoint/2010/main" val="1482615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(Bridge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76200" y="838200"/>
            <a:ext cx="7665402" cy="1313347"/>
          </a:xfrm>
          <a:prstGeom prst="rect">
            <a:avLst/>
          </a:prstGeom>
          <a:ln w="12700">
            <a:solidFill>
              <a:schemeClr val="tx1"/>
            </a:solidFill>
          </a:ln>
        </p:spPr>
      </p:pic>
      <p:pic>
        <p:nvPicPr>
          <p:cNvPr id="5" name="Picture 4"/>
          <p:cNvPicPr>
            <a:picLocks noChangeAspect="1"/>
          </p:cNvPicPr>
          <p:nvPr/>
        </p:nvPicPr>
        <p:blipFill>
          <a:blip r:embed="rId3"/>
          <a:stretch>
            <a:fillRect/>
          </a:stretch>
        </p:blipFill>
        <p:spPr>
          <a:xfrm>
            <a:off x="17417" y="2458628"/>
            <a:ext cx="7844199" cy="2845870"/>
          </a:xfrm>
          <a:prstGeom prst="rect">
            <a:avLst/>
          </a:prstGeom>
        </p:spPr>
      </p:pic>
      <p:pic>
        <p:nvPicPr>
          <p:cNvPr id="9" name="Picture 8"/>
          <p:cNvPicPr>
            <a:picLocks noChangeAspect="1"/>
          </p:cNvPicPr>
          <p:nvPr/>
        </p:nvPicPr>
        <p:blipFill>
          <a:blip r:embed="rId4"/>
          <a:stretch>
            <a:fillRect/>
          </a:stretch>
        </p:blipFill>
        <p:spPr>
          <a:xfrm>
            <a:off x="7741602" y="2611022"/>
            <a:ext cx="4273033" cy="2799178"/>
          </a:xfrm>
          <a:prstGeom prst="rect">
            <a:avLst/>
          </a:prstGeom>
        </p:spPr>
      </p:pic>
    </p:spTree>
    <p:extLst>
      <p:ext uri="{BB962C8B-B14F-4D97-AF65-F5344CB8AC3E}">
        <p14:creationId xmlns:p14="http://schemas.microsoft.com/office/powerpoint/2010/main" val="1652769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4097" y="944351"/>
            <a:ext cx="6863806" cy="5545877"/>
          </a:xfrm>
          <a:solidFill>
            <a:schemeClr val="accent6">
              <a:lumMod val="40000"/>
              <a:lumOff val="60000"/>
            </a:schemeClr>
          </a:solidFill>
          <a:ln w="19050">
            <a:solidFill>
              <a:schemeClr val="tx1"/>
            </a:solidFill>
          </a:ln>
        </p:spPr>
        <p:txBody>
          <a:bodyPr>
            <a:normAutofit/>
          </a:bodyPr>
          <a:lstStyle/>
          <a:p>
            <a:pPr>
              <a:lnSpc>
                <a:spcPct val="120000"/>
              </a:lnSpc>
            </a:pPr>
            <a:r>
              <a:rPr lang="en-US" dirty="0">
                <a:solidFill>
                  <a:srgbClr val="00B050"/>
                </a:solidFill>
              </a:rPr>
              <a:t>Structural Pattern Part-I :</a:t>
            </a:r>
          </a:p>
          <a:p>
            <a:pPr>
              <a:lnSpc>
                <a:spcPct val="120000"/>
              </a:lnSpc>
            </a:pPr>
            <a:r>
              <a:rPr lang="en-US" dirty="0">
                <a:solidFill>
                  <a:srgbClr val="00B050"/>
                </a:solidFill>
              </a:rPr>
              <a:t> Adapter Pattern</a:t>
            </a:r>
          </a:p>
          <a:p>
            <a:pPr>
              <a:lnSpc>
                <a:spcPct val="120000"/>
              </a:lnSpc>
            </a:pPr>
            <a:r>
              <a:rPr lang="en-US" dirty="0">
                <a:solidFill>
                  <a:srgbClr val="00B050"/>
                </a:solidFill>
              </a:rPr>
              <a:t> Bridge Pattern</a:t>
            </a:r>
          </a:p>
          <a:p>
            <a:pPr>
              <a:lnSpc>
                <a:spcPct val="120000"/>
              </a:lnSpc>
            </a:pPr>
            <a:r>
              <a:rPr lang="en-US" dirty="0">
                <a:solidFill>
                  <a:srgbClr val="00B050"/>
                </a:solidFill>
              </a:rPr>
              <a:t> Composite Pattern</a:t>
            </a:r>
          </a:p>
          <a:p>
            <a:pPr>
              <a:lnSpc>
                <a:spcPct val="120000"/>
              </a:lnSpc>
            </a:pPr>
            <a:r>
              <a:rPr lang="en-US" dirty="0">
                <a:solidFill>
                  <a:srgbClr val="00B050"/>
                </a:solidFill>
              </a:rPr>
              <a:t>Structural Pattern Part-II : </a:t>
            </a:r>
          </a:p>
          <a:p>
            <a:pPr>
              <a:lnSpc>
                <a:spcPct val="120000"/>
              </a:lnSpc>
            </a:pPr>
            <a:r>
              <a:rPr lang="en-US" dirty="0">
                <a:solidFill>
                  <a:srgbClr val="00B050"/>
                </a:solidFill>
              </a:rPr>
              <a:t> Decorator Pattern</a:t>
            </a:r>
          </a:p>
          <a:p>
            <a:pPr>
              <a:lnSpc>
                <a:spcPct val="120000"/>
              </a:lnSpc>
            </a:pPr>
            <a:r>
              <a:rPr lang="en-US" dirty="0">
                <a:solidFill>
                  <a:srgbClr val="00B050"/>
                </a:solidFill>
              </a:rPr>
              <a:t> Facade Pattern</a:t>
            </a:r>
          </a:p>
          <a:p>
            <a:pPr>
              <a:lnSpc>
                <a:spcPct val="120000"/>
              </a:lnSpc>
            </a:pPr>
            <a:r>
              <a:rPr lang="en-US" dirty="0">
                <a:solidFill>
                  <a:srgbClr val="00B050"/>
                </a:solidFill>
              </a:rPr>
              <a:t> Flyweight Pattern</a:t>
            </a:r>
          </a:p>
          <a:p>
            <a:pPr>
              <a:lnSpc>
                <a:spcPct val="120000"/>
              </a:lnSpc>
            </a:pPr>
            <a:r>
              <a:rPr lang="en-US" dirty="0">
                <a:solidFill>
                  <a:srgbClr val="00B050"/>
                </a:solidFill>
              </a:rPr>
              <a:t> Proxy Pattern</a:t>
            </a:r>
          </a:p>
          <a:p>
            <a:pPr>
              <a:lnSpc>
                <a:spcPct val="120000"/>
              </a:lnSpc>
            </a:pPr>
            <a:endParaRPr lang="en-US" dirty="0"/>
          </a:p>
          <a:p>
            <a:pPr marL="0" indent="0">
              <a:buNone/>
            </a:pPr>
            <a:endParaRPr lang="en-US" sz="400" dirty="0"/>
          </a:p>
        </p:txBody>
      </p:sp>
      <p:sp>
        <p:nvSpPr>
          <p:cNvPr id="6" name="Date Placeholder 5"/>
          <p:cNvSpPr>
            <a:spLocks noGrp="1"/>
          </p:cNvSpPr>
          <p:nvPr>
            <p:ph type="dt" sz="half" idx="10"/>
          </p:nvPr>
        </p:nvSpPr>
        <p:spPr/>
        <p:txBody>
          <a:bodyPr/>
          <a:lstStyle/>
          <a:p>
            <a:fld id="{3EF57D1E-7963-4619-B441-8374E5E9DFFD}" type="datetime1">
              <a:rPr lang="en-US" smtClean="0"/>
              <a:t>10/11/2023</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dirty="0"/>
          </a:p>
        </p:txBody>
      </p:sp>
      <p:sp>
        <p:nvSpPr>
          <p:cNvPr id="8" name="Title 1"/>
          <p:cNvSpPr txBox="1">
            <a:spLocks/>
          </p:cNvSpPr>
          <p:nvPr/>
        </p:nvSpPr>
        <p:spPr>
          <a:xfrm>
            <a:off x="1447800" y="7"/>
            <a:ext cx="10668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Unit III Content</a:t>
            </a:r>
          </a:p>
        </p:txBody>
      </p:sp>
    </p:spTree>
    <p:extLst>
      <p:ext uri="{BB962C8B-B14F-4D97-AF65-F5344CB8AC3E}">
        <p14:creationId xmlns:p14="http://schemas.microsoft.com/office/powerpoint/2010/main" val="2245421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(Bridge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52400" y="1143124"/>
            <a:ext cx="8429280" cy="2990066"/>
          </a:xfrm>
          <a:prstGeom prst="rect">
            <a:avLst/>
          </a:prstGeom>
        </p:spPr>
      </p:pic>
      <p:pic>
        <p:nvPicPr>
          <p:cNvPr id="8" name="Picture 7"/>
          <p:cNvPicPr>
            <a:picLocks noChangeAspect="1"/>
          </p:cNvPicPr>
          <p:nvPr/>
        </p:nvPicPr>
        <p:blipFill>
          <a:blip r:embed="rId3"/>
          <a:stretch>
            <a:fillRect/>
          </a:stretch>
        </p:blipFill>
        <p:spPr>
          <a:xfrm>
            <a:off x="8351987" y="1219201"/>
            <a:ext cx="3460106" cy="2913989"/>
          </a:xfrm>
          <a:prstGeom prst="rect">
            <a:avLst/>
          </a:prstGeom>
        </p:spPr>
      </p:pic>
    </p:spTree>
    <p:extLst>
      <p:ext uri="{BB962C8B-B14F-4D97-AF65-F5344CB8AC3E}">
        <p14:creationId xmlns:p14="http://schemas.microsoft.com/office/powerpoint/2010/main" val="2376536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(Bridge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9" name="Picture 8"/>
          <p:cNvPicPr>
            <a:picLocks noChangeAspect="1"/>
          </p:cNvPicPr>
          <p:nvPr/>
        </p:nvPicPr>
        <p:blipFill>
          <a:blip r:embed="rId2"/>
          <a:stretch>
            <a:fillRect/>
          </a:stretch>
        </p:blipFill>
        <p:spPr>
          <a:xfrm>
            <a:off x="1560533" y="990601"/>
            <a:ext cx="10021867" cy="5704756"/>
          </a:xfrm>
          <a:prstGeom prst="rect">
            <a:avLst/>
          </a:prstGeom>
          <a:ln w="12700">
            <a:solidFill>
              <a:schemeClr val="tx1"/>
            </a:solidFill>
          </a:ln>
        </p:spPr>
      </p:pic>
    </p:spTree>
    <p:extLst>
      <p:ext uri="{BB962C8B-B14F-4D97-AF65-F5344CB8AC3E}">
        <p14:creationId xmlns:p14="http://schemas.microsoft.com/office/powerpoint/2010/main" val="622670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(Bridge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921124" y="838200"/>
            <a:ext cx="7003371" cy="5700719"/>
          </a:xfrm>
          <a:prstGeom prst="rect">
            <a:avLst/>
          </a:prstGeom>
          <a:ln w="12700">
            <a:solidFill>
              <a:schemeClr val="tx1"/>
            </a:solidFill>
          </a:ln>
        </p:spPr>
      </p:pic>
    </p:spTree>
    <p:extLst>
      <p:ext uri="{BB962C8B-B14F-4D97-AF65-F5344CB8AC3E}">
        <p14:creationId xmlns:p14="http://schemas.microsoft.com/office/powerpoint/2010/main" val="1498855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(Bridge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752600" y="1120990"/>
            <a:ext cx="9146846" cy="5235367"/>
          </a:xfrm>
          <a:prstGeom prst="rect">
            <a:avLst/>
          </a:prstGeom>
          <a:ln>
            <a:solidFill>
              <a:schemeClr val="tx1"/>
            </a:solidFill>
            <a:prstDash val="solid"/>
          </a:ln>
        </p:spPr>
      </p:pic>
    </p:spTree>
    <p:extLst>
      <p:ext uri="{BB962C8B-B14F-4D97-AF65-F5344CB8AC3E}">
        <p14:creationId xmlns:p14="http://schemas.microsoft.com/office/powerpoint/2010/main" val="1431320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(Bridge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401458" y="1821078"/>
            <a:ext cx="11389083" cy="3185384"/>
          </a:xfrm>
          <a:prstGeom prst="rect">
            <a:avLst/>
          </a:prstGeom>
          <a:ln w="12700">
            <a:solidFill>
              <a:schemeClr val="tx1"/>
            </a:solidFill>
          </a:ln>
        </p:spPr>
      </p:pic>
    </p:spTree>
    <p:extLst>
      <p:ext uri="{BB962C8B-B14F-4D97-AF65-F5344CB8AC3E}">
        <p14:creationId xmlns:p14="http://schemas.microsoft.com/office/powerpoint/2010/main" val="532435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295400"/>
            <a:ext cx="10591800" cy="36576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Structural Pattern (Composite Design Pattern)</a:t>
            </a:r>
          </a:p>
          <a:p>
            <a:pPr marL="0" indent="0" algn="just">
              <a:buNone/>
            </a:pPr>
            <a:endParaRPr lang="en-US" sz="2800" dirty="0"/>
          </a:p>
          <a:p>
            <a:pPr algn="just"/>
            <a:r>
              <a:rPr lang="en-US" sz="2800" dirty="0"/>
              <a:t>In this topic, the students will gain , The idea of a Structural design pattern, A Composite Pattern says that just "allow clients to operate in generic manner on objects that may or may not represent a hierarchy of objects".</a:t>
            </a:r>
          </a:p>
        </p:txBody>
      </p:sp>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Tree>
    <p:extLst>
      <p:ext uri="{BB962C8B-B14F-4D97-AF65-F5344CB8AC3E}">
        <p14:creationId xmlns:p14="http://schemas.microsoft.com/office/powerpoint/2010/main" val="882317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(Composite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457200" y="919665"/>
            <a:ext cx="11506200" cy="5693866"/>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Composite Design Pattern:-</a:t>
            </a:r>
          </a:p>
          <a:p>
            <a:pPr algn="just"/>
            <a:endParaRPr lang="en-US" sz="2800" b="1" u="sng" dirty="0">
              <a:latin typeface="+mj-lt"/>
            </a:endParaRPr>
          </a:p>
          <a:p>
            <a:pPr marL="457200" indent="-457200" algn="just">
              <a:buFont typeface="Wingdings" panose="05000000000000000000" pitchFamily="2" charset="2"/>
              <a:buChar char="Ø"/>
            </a:pPr>
            <a:r>
              <a:rPr lang="en-US" sz="2800" dirty="0">
                <a:latin typeface="+mj-lt"/>
              </a:rPr>
              <a:t>A Composite Pattern says that just "allow clients to operate in generic manner on objects that may or may not represent a hierarchy of objects".</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Composite pattern is used where we need to treat a group of objects in similar way as a single object. Composite pattern composes objects in term of a tree structure to represent part as well as whole hierarchy. This type of design pattern comes under structural pattern as this pattern creates a tree structure of group of objects.</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This pattern creates a class that contains group of its own objects. This class provides ways to modify its group of same objects.</a:t>
            </a:r>
          </a:p>
        </p:txBody>
      </p:sp>
    </p:spTree>
    <p:extLst>
      <p:ext uri="{BB962C8B-B14F-4D97-AF65-F5344CB8AC3E}">
        <p14:creationId xmlns:p14="http://schemas.microsoft.com/office/powerpoint/2010/main" val="4266358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(Composite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457200" y="919665"/>
            <a:ext cx="11506200" cy="5693866"/>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Advantage of Composite Design Pattern:-</a:t>
            </a:r>
          </a:p>
          <a:p>
            <a:pPr algn="just"/>
            <a:endParaRPr lang="en-US" sz="2800" b="1" u="sng" dirty="0">
              <a:latin typeface="+mj-lt"/>
            </a:endParaRPr>
          </a:p>
          <a:p>
            <a:pPr marL="457200" indent="-457200" algn="just">
              <a:buFont typeface="Wingdings" panose="05000000000000000000" pitchFamily="2" charset="2"/>
              <a:buChar char="Ø"/>
            </a:pPr>
            <a:r>
              <a:rPr lang="en-US" sz="2800" dirty="0">
                <a:latin typeface="+mj-lt"/>
              </a:rPr>
              <a:t>It defines class hierarchies that contain primitive and complex objects.</a:t>
            </a:r>
          </a:p>
          <a:p>
            <a:pPr marL="457200" indent="-457200" algn="just">
              <a:buFont typeface="Wingdings" panose="05000000000000000000" pitchFamily="2" charset="2"/>
              <a:buChar char="Ø"/>
            </a:pPr>
            <a:r>
              <a:rPr lang="en-US" sz="2800" dirty="0">
                <a:latin typeface="+mj-lt"/>
              </a:rPr>
              <a:t>It makes easier to you to add new kinds of components.</a:t>
            </a:r>
          </a:p>
          <a:p>
            <a:pPr marL="457200" indent="-457200" algn="just">
              <a:buFont typeface="Wingdings" panose="05000000000000000000" pitchFamily="2" charset="2"/>
              <a:buChar char="Ø"/>
            </a:pPr>
            <a:r>
              <a:rPr lang="en-US" sz="2800" dirty="0">
                <a:latin typeface="+mj-lt"/>
              </a:rPr>
              <a:t>It provides flexibility of structure with manageable class or interface.</a:t>
            </a:r>
          </a:p>
          <a:p>
            <a:pPr algn="just"/>
            <a:endParaRPr lang="en-US" sz="2800" dirty="0">
              <a:latin typeface="+mj-lt"/>
            </a:endParaRPr>
          </a:p>
          <a:p>
            <a:pPr algn="just"/>
            <a:r>
              <a:rPr lang="en-US" sz="2800" b="1" u="sng" dirty="0">
                <a:latin typeface="+mj-lt"/>
              </a:rPr>
              <a:t>Usage of Composite Design Pattern:-</a:t>
            </a:r>
          </a:p>
          <a:p>
            <a:pPr algn="just"/>
            <a:r>
              <a:rPr lang="en-US" sz="2800" dirty="0">
                <a:latin typeface="+mj-lt"/>
              </a:rPr>
              <a:t>It is used:</a:t>
            </a:r>
          </a:p>
          <a:p>
            <a:pPr marL="457200" indent="-457200" algn="just">
              <a:buFont typeface="Wingdings" panose="05000000000000000000" pitchFamily="2" charset="2"/>
              <a:buChar char="Ø"/>
            </a:pPr>
            <a:r>
              <a:rPr lang="en-US" sz="2800" dirty="0">
                <a:latin typeface="+mj-lt"/>
              </a:rPr>
              <a:t>When you want to represent a full or partial hierarchy of objects.</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When the responsibilities are needed to be added dynamically to the individual objects without affecting other objects. Where the responsibility of object may vary from time to time.</a:t>
            </a:r>
          </a:p>
        </p:txBody>
      </p:sp>
    </p:spTree>
    <p:extLst>
      <p:ext uri="{BB962C8B-B14F-4D97-AF65-F5344CB8AC3E}">
        <p14:creationId xmlns:p14="http://schemas.microsoft.com/office/powerpoint/2010/main" val="1329677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6EBD76-D7B8-77ED-095B-FE892AF42C3B}"/>
              </a:ext>
            </a:extLst>
          </p:cNvPr>
          <p:cNvSpPr>
            <a:spLocks noGrp="1"/>
          </p:cNvSpPr>
          <p:nvPr>
            <p:ph type="dt" sz="half" idx="10"/>
          </p:nvPr>
        </p:nvSpPr>
        <p:spPr/>
        <p:txBody>
          <a:bodyPr/>
          <a:lstStyle/>
          <a:p>
            <a:fld id="{75E0AD0C-B806-4F79-9B21-906728A6555E}" type="datetime1">
              <a:rPr lang="en-US" smtClean="0"/>
              <a:t>10/11/2023</a:t>
            </a:fld>
            <a:endParaRPr lang="en-US"/>
          </a:p>
        </p:txBody>
      </p:sp>
      <p:sp>
        <p:nvSpPr>
          <p:cNvPr id="5" name="Footer Placeholder 4">
            <a:extLst>
              <a:ext uri="{FF2B5EF4-FFF2-40B4-BE49-F238E27FC236}">
                <a16:creationId xmlns:a16="http://schemas.microsoft.com/office/drawing/2014/main" id="{5BA018A3-75B7-2672-5FAC-C3AFA09BECB8}"/>
              </a:ext>
            </a:extLst>
          </p:cNvPr>
          <p:cNvSpPr>
            <a:spLocks noGrp="1"/>
          </p:cNvSpPr>
          <p:nvPr>
            <p:ph type="ftr" sz="quarter" idx="11"/>
          </p:nvPr>
        </p:nvSpPr>
        <p:spPr/>
        <p:txBody>
          <a:bodyPr/>
          <a:lstStyle/>
          <a:p>
            <a:r>
              <a:rPr lang="en-US"/>
              <a:t>Ibrar Ahmed       Web Technology           Unit I</a:t>
            </a:r>
            <a:endParaRPr lang="en-US" dirty="0"/>
          </a:p>
        </p:txBody>
      </p:sp>
      <p:sp>
        <p:nvSpPr>
          <p:cNvPr id="6" name="Slide Number Placeholder 5">
            <a:extLst>
              <a:ext uri="{FF2B5EF4-FFF2-40B4-BE49-F238E27FC236}">
                <a16:creationId xmlns:a16="http://schemas.microsoft.com/office/drawing/2014/main" id="{78D9FAE8-C969-99D9-6EE3-439DC6BA1050}"/>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8" name="Picture 7">
            <a:extLst>
              <a:ext uri="{FF2B5EF4-FFF2-40B4-BE49-F238E27FC236}">
                <a16:creationId xmlns:a16="http://schemas.microsoft.com/office/drawing/2014/main" id="{2BB38143-6AD5-0981-E85B-E1AF230E471F}"/>
              </a:ext>
            </a:extLst>
          </p:cNvPr>
          <p:cNvPicPr>
            <a:picLocks noChangeAspect="1"/>
          </p:cNvPicPr>
          <p:nvPr/>
        </p:nvPicPr>
        <p:blipFill rotWithShape="1">
          <a:blip r:embed="rId2"/>
          <a:srcRect l="23125" t="33333" r="24375" b="18889"/>
          <a:stretch/>
        </p:blipFill>
        <p:spPr>
          <a:xfrm>
            <a:off x="1143000" y="838200"/>
            <a:ext cx="9229060" cy="4724400"/>
          </a:xfrm>
          <a:prstGeom prst="rect">
            <a:avLst/>
          </a:prstGeom>
        </p:spPr>
      </p:pic>
    </p:spTree>
    <p:extLst>
      <p:ext uri="{BB962C8B-B14F-4D97-AF65-F5344CB8AC3E}">
        <p14:creationId xmlns:p14="http://schemas.microsoft.com/office/powerpoint/2010/main" val="2512074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085444-4BDE-EBF5-7CAB-EA0CFE5FF420}"/>
              </a:ext>
            </a:extLst>
          </p:cNvPr>
          <p:cNvSpPr>
            <a:spLocks noGrp="1"/>
          </p:cNvSpPr>
          <p:nvPr>
            <p:ph type="dt" sz="half" idx="10"/>
          </p:nvPr>
        </p:nvSpPr>
        <p:spPr/>
        <p:txBody>
          <a:bodyPr/>
          <a:lstStyle/>
          <a:p>
            <a:fld id="{75E0AD0C-B806-4F79-9B21-906728A6555E}" type="datetime1">
              <a:rPr lang="en-US" smtClean="0"/>
              <a:t>10/11/2023</a:t>
            </a:fld>
            <a:endParaRPr lang="en-US"/>
          </a:p>
        </p:txBody>
      </p:sp>
      <p:sp>
        <p:nvSpPr>
          <p:cNvPr id="5" name="Footer Placeholder 4">
            <a:extLst>
              <a:ext uri="{FF2B5EF4-FFF2-40B4-BE49-F238E27FC236}">
                <a16:creationId xmlns:a16="http://schemas.microsoft.com/office/drawing/2014/main" id="{8BF03CA9-CE5D-46B0-8181-F3C48B833256}"/>
              </a:ext>
            </a:extLst>
          </p:cNvPr>
          <p:cNvSpPr>
            <a:spLocks noGrp="1"/>
          </p:cNvSpPr>
          <p:nvPr>
            <p:ph type="ftr" sz="quarter" idx="11"/>
          </p:nvPr>
        </p:nvSpPr>
        <p:spPr/>
        <p:txBody>
          <a:bodyPr/>
          <a:lstStyle/>
          <a:p>
            <a:r>
              <a:rPr lang="en-US"/>
              <a:t>Ibrar Ahmed       Web Technology           Unit I</a:t>
            </a:r>
            <a:endParaRPr lang="en-US" dirty="0"/>
          </a:p>
        </p:txBody>
      </p:sp>
      <p:sp>
        <p:nvSpPr>
          <p:cNvPr id="6" name="Slide Number Placeholder 5">
            <a:extLst>
              <a:ext uri="{FF2B5EF4-FFF2-40B4-BE49-F238E27FC236}">
                <a16:creationId xmlns:a16="http://schemas.microsoft.com/office/drawing/2014/main" id="{0DB6C583-F0F4-39FD-46D6-CA4153513FC7}"/>
              </a:ext>
            </a:extLst>
          </p:cNvPr>
          <p:cNvSpPr>
            <a:spLocks noGrp="1"/>
          </p:cNvSpPr>
          <p:nvPr>
            <p:ph type="sldNum" sz="quarter" idx="12"/>
          </p:nvPr>
        </p:nvSpPr>
        <p:spPr/>
        <p:txBody>
          <a:bodyPr/>
          <a:lstStyle/>
          <a:p>
            <a:fld id="{B6F15528-21DE-4FAA-801E-634DDDAF4B2B}" type="slidenum">
              <a:rPr lang="en-US" smtClean="0"/>
              <a:pPr/>
              <a:t>39</a:t>
            </a:fld>
            <a:endParaRPr lang="en-US"/>
          </a:p>
        </p:txBody>
      </p:sp>
      <p:pic>
        <p:nvPicPr>
          <p:cNvPr id="8" name="Picture 7">
            <a:extLst>
              <a:ext uri="{FF2B5EF4-FFF2-40B4-BE49-F238E27FC236}">
                <a16:creationId xmlns:a16="http://schemas.microsoft.com/office/drawing/2014/main" id="{04CFCA89-8085-A0F7-33D0-E09C3C2D12ED}"/>
              </a:ext>
            </a:extLst>
          </p:cNvPr>
          <p:cNvPicPr>
            <a:picLocks noChangeAspect="1"/>
          </p:cNvPicPr>
          <p:nvPr/>
        </p:nvPicPr>
        <p:blipFill rotWithShape="1">
          <a:blip r:embed="rId2"/>
          <a:srcRect l="22500" t="32222" r="22500" b="7315"/>
          <a:stretch/>
        </p:blipFill>
        <p:spPr>
          <a:xfrm>
            <a:off x="838200" y="609655"/>
            <a:ext cx="9906000" cy="5638689"/>
          </a:xfrm>
          <a:prstGeom prst="rect">
            <a:avLst/>
          </a:prstGeom>
        </p:spPr>
      </p:pic>
    </p:spTree>
    <p:extLst>
      <p:ext uri="{BB962C8B-B14F-4D97-AF65-F5344CB8AC3E}">
        <p14:creationId xmlns:p14="http://schemas.microsoft.com/office/powerpoint/2010/main" val="6031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1219200"/>
            <a:ext cx="10134600" cy="3733799"/>
          </a:xfrm>
          <a:solidFill>
            <a:schemeClr val="accent5">
              <a:lumMod val="40000"/>
              <a:lumOff val="60000"/>
            </a:schemeClr>
          </a:solidFill>
          <a:ln w="12700">
            <a:solidFill>
              <a:schemeClr val="tx1"/>
            </a:solidFill>
          </a:ln>
        </p:spPr>
        <p:txBody>
          <a:bodyPr>
            <a:normAutofit/>
          </a:bodyPr>
          <a:lstStyle/>
          <a:p>
            <a:pPr marL="0" indent="0" algn="just">
              <a:buNone/>
            </a:pPr>
            <a:r>
              <a:rPr lang="en-US" sz="2800" dirty="0"/>
              <a:t>In Unit III, the students will be able to find</a:t>
            </a:r>
          </a:p>
          <a:p>
            <a:pPr algn="just"/>
            <a:r>
              <a:rPr lang="en-US" sz="2800" dirty="0"/>
              <a:t>Definitions of terms and concepts.</a:t>
            </a:r>
          </a:p>
          <a:p>
            <a:pPr algn="just"/>
            <a:r>
              <a:rPr lang="en-US" sz="2800" dirty="0"/>
              <a:t>The idea of a pattern</a:t>
            </a:r>
            <a:r>
              <a:rPr lang="en-IN" sz="2800" dirty="0"/>
              <a:t>.</a:t>
            </a:r>
            <a:endParaRPr lang="en-US" sz="2800" dirty="0"/>
          </a:p>
          <a:p>
            <a:pPr algn="just"/>
            <a:r>
              <a:rPr lang="en-US" sz="2800" dirty="0"/>
              <a:t>The origins of  all design patterns.</a:t>
            </a:r>
          </a:p>
          <a:p>
            <a:pPr algn="just"/>
            <a:r>
              <a:rPr lang="en-US" sz="2800" dirty="0"/>
              <a:t>How Patterns Work in software design.</a:t>
            </a:r>
          </a:p>
          <a:p>
            <a:pPr algn="just"/>
            <a:r>
              <a:rPr lang="en-US" sz="2800" dirty="0"/>
              <a:t>Scope of development activity: applications, toolkits, frameworks</a:t>
            </a:r>
            <a:r>
              <a:rPr lang="en-IN" sz="2800" dirty="0"/>
              <a:t>.</a:t>
            </a:r>
          </a:p>
          <a:p>
            <a:r>
              <a:rPr lang="en-IN" sz="2800" dirty="0"/>
              <a:t>All Structural Pattern and their need.</a:t>
            </a:r>
          </a:p>
          <a:p>
            <a:pPr marL="0" indent="0">
              <a:buNone/>
            </a:pPr>
            <a:endParaRPr lang="en-IN" sz="2800" dirty="0"/>
          </a:p>
          <a:p>
            <a:pPr marL="0" indent="0" algn="just">
              <a:buNone/>
            </a:pPr>
            <a:endParaRPr lang="en-US" sz="2800" dirty="0"/>
          </a:p>
        </p:txBody>
      </p:sp>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Unit III Objective</a:t>
            </a:r>
          </a:p>
        </p:txBody>
      </p:sp>
    </p:spTree>
    <p:extLst>
      <p:ext uri="{BB962C8B-B14F-4D97-AF65-F5344CB8AC3E}">
        <p14:creationId xmlns:p14="http://schemas.microsoft.com/office/powerpoint/2010/main" val="711202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Composite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3193986" y="838200"/>
            <a:ext cx="5204725" cy="5865865"/>
          </a:xfrm>
          <a:prstGeom prst="rect">
            <a:avLst/>
          </a:prstGeom>
          <a:ln w="19050">
            <a:solidFill>
              <a:schemeClr val="tx1"/>
            </a:solidFill>
          </a:ln>
        </p:spPr>
      </p:pic>
    </p:spTree>
    <p:extLst>
      <p:ext uri="{BB962C8B-B14F-4D97-AF65-F5344CB8AC3E}">
        <p14:creationId xmlns:p14="http://schemas.microsoft.com/office/powerpoint/2010/main" val="1776394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(Composite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457200" y="1386804"/>
            <a:ext cx="11277600" cy="4339650"/>
          </a:xfrm>
          <a:prstGeom prst="rect">
            <a:avLst/>
          </a:prstGeom>
          <a:solidFill>
            <a:schemeClr val="accent3">
              <a:lumMod val="40000"/>
              <a:lumOff val="60000"/>
            </a:schemeClr>
          </a:solidFill>
          <a:ln w="28575">
            <a:solidFill>
              <a:schemeClr val="tx1"/>
            </a:solidFill>
          </a:ln>
        </p:spPr>
        <p:txBody>
          <a:bodyPr wrap="square">
            <a:spAutoFit/>
          </a:bodyPr>
          <a:lstStyle/>
          <a:p>
            <a:pPr marL="342900" indent="-342900" algn="just">
              <a:buFont typeface="Wingdings" panose="05000000000000000000" pitchFamily="2" charset="2"/>
              <a:buChar char="Ø"/>
            </a:pPr>
            <a:r>
              <a:rPr lang="en-US" sz="2800" dirty="0">
                <a:latin typeface="+mj-lt"/>
              </a:rPr>
              <a:t>This pattern creates a class that contains group of its own objects. This class provides ways to modify its group of same objects.</a:t>
            </a:r>
          </a:p>
          <a:p>
            <a:pPr marL="342900" indent="-342900" algn="just">
              <a:buFont typeface="Wingdings" panose="05000000000000000000" pitchFamily="2" charset="2"/>
              <a:buChar char="Ø"/>
            </a:pPr>
            <a:endParaRPr lang="en-US" sz="2800" dirty="0">
              <a:latin typeface="+mj-lt"/>
            </a:endParaRPr>
          </a:p>
          <a:p>
            <a:pPr marL="342900" indent="-342900" algn="just">
              <a:buFont typeface="Wingdings" panose="05000000000000000000" pitchFamily="2" charset="2"/>
              <a:buChar char="Ø"/>
            </a:pPr>
            <a:r>
              <a:rPr lang="en-US" sz="2800" dirty="0">
                <a:latin typeface="+mj-lt"/>
              </a:rPr>
              <a:t>We are demonstrating use of composite pattern via following example in which we will show employees hierarchy of an organization.</a:t>
            </a:r>
          </a:p>
          <a:p>
            <a:pPr marL="342900" indent="-342900" algn="just">
              <a:buFont typeface="Wingdings" panose="05000000000000000000" pitchFamily="2" charset="2"/>
              <a:buChar char="Ø"/>
            </a:pPr>
            <a:endParaRPr lang="en-US" sz="2800" dirty="0">
              <a:latin typeface="+mj-lt"/>
            </a:endParaRPr>
          </a:p>
          <a:p>
            <a:pPr marL="342900" indent="-342900" algn="just">
              <a:buFont typeface="Wingdings" panose="05000000000000000000" pitchFamily="2" charset="2"/>
              <a:buChar char="Ø"/>
            </a:pPr>
            <a:r>
              <a:rPr lang="en-US" sz="2800" dirty="0">
                <a:latin typeface="+mj-lt"/>
              </a:rPr>
              <a:t>We have a class Employee which acts as composite pattern actor class. CompositePatternDemo, our demo class will use Employee class to add department level hierarchy and print all employees.</a:t>
            </a:r>
          </a:p>
          <a:p>
            <a:pPr algn="just"/>
            <a:endParaRPr lang="en-US" sz="2400" dirty="0">
              <a:latin typeface="+mj-lt"/>
            </a:endParaRPr>
          </a:p>
        </p:txBody>
      </p:sp>
    </p:spTree>
    <p:extLst>
      <p:ext uri="{BB962C8B-B14F-4D97-AF65-F5344CB8AC3E}">
        <p14:creationId xmlns:p14="http://schemas.microsoft.com/office/powerpoint/2010/main" val="3437253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(Composite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3276600" y="877072"/>
            <a:ext cx="6285988" cy="5844410"/>
          </a:xfrm>
          <a:prstGeom prst="rect">
            <a:avLst/>
          </a:prstGeom>
          <a:ln w="19050">
            <a:solidFill>
              <a:schemeClr val="tx1"/>
            </a:solidFill>
          </a:ln>
        </p:spPr>
      </p:pic>
      <p:pic>
        <p:nvPicPr>
          <p:cNvPr id="8" name="Picture 7"/>
          <p:cNvPicPr>
            <a:picLocks noChangeAspect="1"/>
          </p:cNvPicPr>
          <p:nvPr/>
        </p:nvPicPr>
        <p:blipFill>
          <a:blip r:embed="rId3"/>
          <a:stretch>
            <a:fillRect/>
          </a:stretch>
        </p:blipFill>
        <p:spPr>
          <a:xfrm>
            <a:off x="304800" y="896562"/>
            <a:ext cx="2778037" cy="980484"/>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505C561-B2ED-6240-501D-07A5F3E104EC}"/>
                  </a:ext>
                </a:extLst>
              </p14:cNvPr>
              <p14:cNvContentPartPr/>
              <p14:nvPr/>
            </p14:nvContentPartPr>
            <p14:xfrm>
              <a:off x="-423379" y="567606"/>
              <a:ext cx="360" cy="360"/>
            </p14:xfrm>
          </p:contentPart>
        </mc:Choice>
        <mc:Fallback xmlns="">
          <p:pic>
            <p:nvPicPr>
              <p:cNvPr id="3" name="Ink 2">
                <a:extLst>
                  <a:ext uri="{FF2B5EF4-FFF2-40B4-BE49-F238E27FC236}">
                    <a16:creationId xmlns:a16="http://schemas.microsoft.com/office/drawing/2014/main" id="{0505C561-B2ED-6240-501D-07A5F3E104EC}"/>
                  </a:ext>
                </a:extLst>
              </p:cNvPr>
              <p:cNvPicPr/>
              <p:nvPr/>
            </p:nvPicPr>
            <p:blipFill>
              <a:blip r:embed="rId5"/>
              <a:stretch>
                <a:fillRect/>
              </a:stretch>
            </p:blipFill>
            <p:spPr>
              <a:xfrm>
                <a:off x="-477379" y="459966"/>
                <a:ext cx="108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9" name="Ink 8">
                <a:extLst>
                  <a:ext uri="{FF2B5EF4-FFF2-40B4-BE49-F238E27FC236}">
                    <a16:creationId xmlns:a16="http://schemas.microsoft.com/office/drawing/2014/main" id="{02ED5B83-A409-4969-3691-22D0B13AC3F9}"/>
                  </a:ext>
                </a:extLst>
              </p14:cNvPr>
              <p14:cNvContentPartPr/>
              <p14:nvPr/>
            </p14:nvContentPartPr>
            <p14:xfrm>
              <a:off x="-510139" y="876126"/>
              <a:ext cx="360" cy="360"/>
            </p14:xfrm>
          </p:contentPart>
        </mc:Choice>
        <mc:Fallback xmlns="">
          <p:pic>
            <p:nvPicPr>
              <p:cNvPr id="9" name="Ink 8">
                <a:extLst>
                  <a:ext uri="{FF2B5EF4-FFF2-40B4-BE49-F238E27FC236}">
                    <a16:creationId xmlns:a16="http://schemas.microsoft.com/office/drawing/2014/main" id="{02ED5B83-A409-4969-3691-22D0B13AC3F9}"/>
                  </a:ext>
                </a:extLst>
              </p:cNvPr>
              <p:cNvPicPr/>
              <p:nvPr/>
            </p:nvPicPr>
            <p:blipFill>
              <a:blip r:embed="rId7"/>
              <a:stretch>
                <a:fillRect/>
              </a:stretch>
            </p:blipFill>
            <p:spPr>
              <a:xfrm>
                <a:off x="-528139" y="768126"/>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0" name="Ink 9">
                <a:extLst>
                  <a:ext uri="{FF2B5EF4-FFF2-40B4-BE49-F238E27FC236}">
                    <a16:creationId xmlns:a16="http://schemas.microsoft.com/office/drawing/2014/main" id="{4F26A04B-E2FF-2527-7443-0EFAC0A7225D}"/>
                  </a:ext>
                </a:extLst>
              </p14:cNvPr>
              <p14:cNvContentPartPr/>
              <p14:nvPr/>
            </p14:nvContentPartPr>
            <p14:xfrm>
              <a:off x="2993021" y="2646606"/>
              <a:ext cx="360" cy="360"/>
            </p14:xfrm>
          </p:contentPart>
        </mc:Choice>
        <mc:Fallback xmlns="">
          <p:pic>
            <p:nvPicPr>
              <p:cNvPr id="10" name="Ink 9">
                <a:extLst>
                  <a:ext uri="{FF2B5EF4-FFF2-40B4-BE49-F238E27FC236}">
                    <a16:creationId xmlns:a16="http://schemas.microsoft.com/office/drawing/2014/main" id="{4F26A04B-E2FF-2527-7443-0EFAC0A7225D}"/>
                  </a:ext>
                </a:extLst>
              </p:cNvPr>
              <p:cNvPicPr/>
              <p:nvPr/>
            </p:nvPicPr>
            <p:blipFill>
              <a:blip r:embed="rId9"/>
              <a:stretch>
                <a:fillRect/>
              </a:stretch>
            </p:blipFill>
            <p:spPr>
              <a:xfrm>
                <a:off x="2975381" y="2538966"/>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1" name="Ink 10">
                <a:extLst>
                  <a:ext uri="{FF2B5EF4-FFF2-40B4-BE49-F238E27FC236}">
                    <a16:creationId xmlns:a16="http://schemas.microsoft.com/office/drawing/2014/main" id="{8416FE3A-B8EA-C759-77F1-1B865F5EF32D}"/>
                  </a:ext>
                </a:extLst>
              </p14:cNvPr>
              <p14:cNvContentPartPr/>
              <p14:nvPr/>
            </p14:nvContentPartPr>
            <p14:xfrm>
              <a:off x="3137741" y="3474606"/>
              <a:ext cx="360" cy="360"/>
            </p14:xfrm>
          </p:contentPart>
        </mc:Choice>
        <mc:Fallback xmlns="">
          <p:pic>
            <p:nvPicPr>
              <p:cNvPr id="11" name="Ink 10">
                <a:extLst>
                  <a:ext uri="{FF2B5EF4-FFF2-40B4-BE49-F238E27FC236}">
                    <a16:creationId xmlns:a16="http://schemas.microsoft.com/office/drawing/2014/main" id="{8416FE3A-B8EA-C759-77F1-1B865F5EF32D}"/>
                  </a:ext>
                </a:extLst>
              </p:cNvPr>
              <p:cNvPicPr/>
              <p:nvPr/>
            </p:nvPicPr>
            <p:blipFill>
              <a:blip r:embed="rId11"/>
              <a:stretch>
                <a:fillRect/>
              </a:stretch>
            </p:blipFill>
            <p:spPr>
              <a:xfrm>
                <a:off x="3119741" y="3366606"/>
                <a:ext cx="36000" cy="216000"/>
              </a:xfrm>
              <a:prstGeom prst="rect">
                <a:avLst/>
              </a:prstGeom>
            </p:spPr>
          </p:pic>
        </mc:Fallback>
      </mc:AlternateContent>
    </p:spTree>
    <p:extLst>
      <p:ext uri="{BB962C8B-B14F-4D97-AF65-F5344CB8AC3E}">
        <p14:creationId xmlns:p14="http://schemas.microsoft.com/office/powerpoint/2010/main" val="38151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(Composite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58781" y="896562"/>
            <a:ext cx="2778037" cy="980484"/>
          </a:xfrm>
          <a:prstGeom prst="rect">
            <a:avLst/>
          </a:prstGeom>
        </p:spPr>
      </p:pic>
      <p:pic>
        <p:nvPicPr>
          <p:cNvPr id="3" name="Picture 2"/>
          <p:cNvPicPr>
            <a:picLocks noChangeAspect="1"/>
          </p:cNvPicPr>
          <p:nvPr/>
        </p:nvPicPr>
        <p:blipFill>
          <a:blip r:embed="rId3"/>
          <a:stretch>
            <a:fillRect/>
          </a:stretch>
        </p:blipFill>
        <p:spPr>
          <a:xfrm>
            <a:off x="1898469" y="896562"/>
            <a:ext cx="8118906" cy="5642357"/>
          </a:xfrm>
          <a:prstGeom prst="rect">
            <a:avLst/>
          </a:prstGeom>
          <a:ln w="12700">
            <a:solidFill>
              <a:schemeClr val="tx1"/>
            </a:solidFill>
          </a:ln>
        </p:spPr>
      </p:pic>
      <p:pic>
        <p:nvPicPr>
          <p:cNvPr id="9" name="Picture 8"/>
          <p:cNvPicPr>
            <a:picLocks noChangeAspect="1"/>
          </p:cNvPicPr>
          <p:nvPr/>
        </p:nvPicPr>
        <p:blipFill>
          <a:blip r:embed="rId4"/>
          <a:stretch>
            <a:fillRect/>
          </a:stretch>
        </p:blipFill>
        <p:spPr>
          <a:xfrm>
            <a:off x="10017375" y="5033788"/>
            <a:ext cx="2137464" cy="909812"/>
          </a:xfrm>
          <a:prstGeom prst="rect">
            <a:avLst/>
          </a:prstGeom>
          <a:ln w="12700">
            <a:solidFill>
              <a:schemeClr val="tx1"/>
            </a:solidFill>
          </a:ln>
        </p:spPr>
      </p:pic>
    </p:spTree>
    <p:extLst>
      <p:ext uri="{BB962C8B-B14F-4D97-AF65-F5344CB8AC3E}">
        <p14:creationId xmlns:p14="http://schemas.microsoft.com/office/powerpoint/2010/main" val="4251486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(Composite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023291" y="792169"/>
            <a:ext cx="8590916" cy="5929313"/>
          </a:xfrm>
          <a:prstGeom prst="rect">
            <a:avLst/>
          </a:prstGeom>
          <a:ln w="12700">
            <a:solidFill>
              <a:schemeClr val="tx1"/>
            </a:solidFill>
          </a:ln>
        </p:spPr>
      </p:pic>
    </p:spTree>
    <p:extLst>
      <p:ext uri="{BB962C8B-B14F-4D97-AF65-F5344CB8AC3E}">
        <p14:creationId xmlns:p14="http://schemas.microsoft.com/office/powerpoint/2010/main" val="3287947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(Composite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133600" y="731276"/>
            <a:ext cx="7899824" cy="6016332"/>
          </a:xfrm>
          <a:prstGeom prst="rect">
            <a:avLst/>
          </a:prstGeom>
        </p:spPr>
      </p:pic>
    </p:spTree>
    <p:extLst>
      <p:ext uri="{BB962C8B-B14F-4D97-AF65-F5344CB8AC3E}">
        <p14:creationId xmlns:p14="http://schemas.microsoft.com/office/powerpoint/2010/main" val="1040671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(Composite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423851" y="1676400"/>
            <a:ext cx="9431954" cy="4181654"/>
          </a:xfrm>
          <a:prstGeom prst="rect">
            <a:avLst/>
          </a:prstGeom>
          <a:ln w="9525">
            <a:solidFill>
              <a:schemeClr val="tx1"/>
            </a:solidFill>
          </a:ln>
        </p:spPr>
      </p:pic>
    </p:spTree>
    <p:extLst>
      <p:ext uri="{BB962C8B-B14F-4D97-AF65-F5344CB8AC3E}">
        <p14:creationId xmlns:p14="http://schemas.microsoft.com/office/powerpoint/2010/main" val="656134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295400"/>
            <a:ext cx="10591800" cy="36576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Structural Pattern II (Decorator Pattern)</a:t>
            </a:r>
          </a:p>
          <a:p>
            <a:pPr marL="0" indent="0" algn="just">
              <a:buNone/>
            </a:pPr>
            <a:endParaRPr lang="en-US" sz="2800" dirty="0"/>
          </a:p>
          <a:p>
            <a:pPr algn="just"/>
            <a:r>
              <a:rPr lang="en-US" sz="2800" dirty="0"/>
              <a:t>In this topic, the students will gain , The idea of a Structural design pattern, A Decorator Pattern says that just "attach a flexible additional responsibilities to an object dynamically".</a:t>
            </a:r>
          </a:p>
        </p:txBody>
      </p:sp>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Tree>
    <p:extLst>
      <p:ext uri="{BB962C8B-B14F-4D97-AF65-F5344CB8AC3E}">
        <p14:creationId xmlns:p14="http://schemas.microsoft.com/office/powerpoint/2010/main" val="2630298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II (Decorator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457200" y="894227"/>
            <a:ext cx="11506200" cy="5693866"/>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Decorator Design Pattern:-</a:t>
            </a:r>
          </a:p>
          <a:p>
            <a:pPr marL="457200" indent="-457200" algn="just">
              <a:buFont typeface="Wingdings" panose="05000000000000000000" pitchFamily="2" charset="2"/>
              <a:buChar char="Ø"/>
            </a:pPr>
            <a:r>
              <a:rPr lang="en-US" sz="2800" dirty="0">
                <a:latin typeface="+mj-lt"/>
              </a:rPr>
              <a:t>A Decorator Pattern says that just "attach a flexible additional responsibilities to an object dynamically".</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In other words, The Decorator Pattern uses composition instead of inheritance to extend the functionality of an object at runtime.</a:t>
            </a:r>
            <a:r>
              <a:rPr lang="en-US" sz="2800" dirty="0"/>
              <a:t> The Decorator Pattern is also known as Wrapper.</a:t>
            </a:r>
            <a:endParaRPr lang="en-US" sz="2800" dirty="0">
              <a:latin typeface="+mj-lt"/>
            </a:endParaRP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Decorator pattern allows a user to add new functionality to an existing object without altering its structure.</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This pattern creates a decorator class which wraps the original class and provides additional functionality keeping class methods signature intact.</a:t>
            </a:r>
          </a:p>
        </p:txBody>
      </p:sp>
    </p:spTree>
    <p:extLst>
      <p:ext uri="{BB962C8B-B14F-4D97-AF65-F5344CB8AC3E}">
        <p14:creationId xmlns:p14="http://schemas.microsoft.com/office/powerpoint/2010/main" val="2193800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(Decorator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228600" y="700595"/>
            <a:ext cx="11734800" cy="6124754"/>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Advantage of Decorator  Design Pattern:-</a:t>
            </a:r>
          </a:p>
          <a:p>
            <a:pPr algn="just"/>
            <a:endParaRPr lang="en-US" sz="2800" b="1" u="sng" dirty="0">
              <a:latin typeface="+mj-lt"/>
            </a:endParaRPr>
          </a:p>
          <a:p>
            <a:pPr marL="457200" indent="-457200" algn="just">
              <a:buFont typeface="Wingdings" panose="05000000000000000000" pitchFamily="2" charset="2"/>
              <a:buChar char="Ø"/>
            </a:pPr>
            <a:r>
              <a:rPr lang="en-US" sz="2800" dirty="0">
                <a:latin typeface="+mj-lt"/>
              </a:rPr>
              <a:t>It provides greater flexibility than static inheritance.</a:t>
            </a:r>
          </a:p>
          <a:p>
            <a:pPr marL="457200" indent="-457200" algn="just">
              <a:buFont typeface="Wingdings" panose="05000000000000000000" pitchFamily="2" charset="2"/>
              <a:buChar char="Ø"/>
            </a:pPr>
            <a:r>
              <a:rPr lang="en-US" sz="2800" dirty="0">
                <a:latin typeface="+mj-lt"/>
              </a:rPr>
              <a:t>It enhances the extensibility of the object, because changes are made by coding new classes.</a:t>
            </a:r>
            <a:r>
              <a:rPr lang="en-US" sz="2800" dirty="0"/>
              <a:t> It simplifies the coding by allowing you to develop a series of functionality from targeted classes instead of coding all of the behavior into the object.</a:t>
            </a:r>
            <a:endParaRPr lang="en-US" sz="2800" dirty="0">
              <a:latin typeface="+mj-lt"/>
            </a:endParaRPr>
          </a:p>
          <a:p>
            <a:pPr algn="just"/>
            <a:r>
              <a:rPr lang="en-US" sz="2800" b="1" u="sng" dirty="0">
                <a:latin typeface="+mj-lt"/>
              </a:rPr>
              <a:t>Usage of Decorator  Design Pattern:-</a:t>
            </a:r>
          </a:p>
          <a:p>
            <a:pPr algn="just"/>
            <a:r>
              <a:rPr lang="en-US" sz="2800" dirty="0"/>
              <a:t>      It is used:</a:t>
            </a:r>
          </a:p>
          <a:p>
            <a:pPr marL="457200" indent="-457200" algn="just">
              <a:buFont typeface="Wingdings" panose="05000000000000000000" pitchFamily="2" charset="2"/>
              <a:buChar char="Ø"/>
            </a:pPr>
            <a:r>
              <a:rPr lang="en-US" sz="2800" dirty="0">
                <a:latin typeface="+mj-lt"/>
              </a:rPr>
              <a:t>When you want to transparently and dynamically add responsibilities to objects without affecting other objects.</a:t>
            </a:r>
          </a:p>
          <a:p>
            <a:pPr marL="457200" indent="-457200" algn="just">
              <a:buFont typeface="Wingdings" panose="05000000000000000000" pitchFamily="2" charset="2"/>
              <a:buChar char="Ø"/>
            </a:pPr>
            <a:r>
              <a:rPr lang="en-US" sz="2800" dirty="0">
                <a:latin typeface="+mj-lt"/>
              </a:rPr>
              <a:t>When you want to add responsibilities to an object that you may want to change in future.</a:t>
            </a:r>
            <a:r>
              <a:rPr lang="en-US" sz="2800" dirty="0"/>
              <a:t> Extending functionality by sub-classing is no longer practical.</a:t>
            </a:r>
          </a:p>
        </p:txBody>
      </p:sp>
    </p:spTree>
    <p:extLst>
      <p:ext uri="{BB962C8B-B14F-4D97-AF65-F5344CB8AC3E}">
        <p14:creationId xmlns:p14="http://schemas.microsoft.com/office/powerpoint/2010/main" val="2788891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295400"/>
            <a:ext cx="10591800" cy="36576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Structural Pattern (Adapter)</a:t>
            </a:r>
          </a:p>
          <a:p>
            <a:pPr marL="0" indent="0" algn="just">
              <a:buNone/>
            </a:pPr>
            <a:endParaRPr lang="en-US" sz="2800" dirty="0"/>
          </a:p>
          <a:p>
            <a:pPr algn="just"/>
            <a:r>
              <a:rPr lang="en-US" sz="2800" dirty="0"/>
              <a:t>In this topic, the students will gain , The idea of a Structural design pattern, It concerned with how classes and objects can be composed, to form larger structures. The structural design patterns simplifies the structure by identifying the relationships.</a:t>
            </a:r>
          </a:p>
        </p:txBody>
      </p:sp>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Tree>
    <p:extLst>
      <p:ext uri="{BB962C8B-B14F-4D97-AF65-F5344CB8AC3E}">
        <p14:creationId xmlns:p14="http://schemas.microsoft.com/office/powerpoint/2010/main" val="372161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Decorator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828800" y="1003345"/>
            <a:ext cx="8829051" cy="5518157"/>
          </a:xfrm>
          <a:prstGeom prst="rect">
            <a:avLst/>
          </a:prstGeom>
          <a:ln w="19050">
            <a:solidFill>
              <a:schemeClr val="tx1"/>
            </a:solidFill>
          </a:ln>
        </p:spPr>
      </p:pic>
    </p:spTree>
    <p:extLst>
      <p:ext uri="{BB962C8B-B14F-4D97-AF65-F5344CB8AC3E}">
        <p14:creationId xmlns:p14="http://schemas.microsoft.com/office/powerpoint/2010/main" val="2451203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(Decorator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899446"/>
            <a:ext cx="11277600" cy="5693866"/>
          </a:xfrm>
          <a:prstGeom prst="rect">
            <a:avLst/>
          </a:prstGeom>
          <a:solidFill>
            <a:schemeClr val="accent3">
              <a:lumMod val="40000"/>
              <a:lumOff val="60000"/>
            </a:schemeClr>
          </a:solidFill>
          <a:ln w="28575">
            <a:solidFill>
              <a:schemeClr val="tx1"/>
            </a:solidFill>
          </a:ln>
        </p:spPr>
        <p:txBody>
          <a:bodyPr wrap="square">
            <a:spAutoFit/>
          </a:bodyPr>
          <a:lstStyle/>
          <a:p>
            <a:pPr marL="342900" indent="-342900" algn="just">
              <a:buFont typeface="Wingdings" panose="05000000000000000000" pitchFamily="2" charset="2"/>
              <a:buChar char="Ø"/>
            </a:pPr>
            <a:r>
              <a:rPr lang="en-US" sz="2800" dirty="0">
                <a:latin typeface="+mj-lt"/>
              </a:rPr>
              <a:t>We are demonstrating the use of decorator pattern via following example in which we will decorate a shape with some color without alter shape class.</a:t>
            </a:r>
          </a:p>
          <a:p>
            <a:pPr marL="342900" indent="-342900" algn="just">
              <a:buFont typeface="Wingdings" panose="05000000000000000000" pitchFamily="2" charset="2"/>
              <a:buChar char="Ø"/>
            </a:pPr>
            <a:endParaRPr lang="en-US" sz="2800" dirty="0">
              <a:latin typeface="+mj-lt"/>
            </a:endParaRPr>
          </a:p>
          <a:p>
            <a:pPr marL="342900" indent="-342900" algn="just">
              <a:buFont typeface="Wingdings" panose="05000000000000000000" pitchFamily="2" charset="2"/>
              <a:buChar char="Ø"/>
            </a:pPr>
            <a:r>
              <a:rPr lang="en-US" sz="2800" dirty="0">
                <a:latin typeface="+mj-lt"/>
              </a:rPr>
              <a:t>We're going to create a Shape interface and concrete classes implementing the Shape interface. We will then create an abstract decorator class </a:t>
            </a:r>
            <a:r>
              <a:rPr lang="en-US" sz="2800" dirty="0" err="1">
                <a:latin typeface="+mj-lt"/>
              </a:rPr>
              <a:t>ShapeDecorator</a:t>
            </a:r>
            <a:r>
              <a:rPr lang="en-US" sz="2800" dirty="0">
                <a:latin typeface="+mj-lt"/>
              </a:rPr>
              <a:t> implementing the Shape interface and having Shape object as its instance variable.</a:t>
            </a:r>
          </a:p>
          <a:p>
            <a:pPr marL="342900" indent="-342900" algn="just">
              <a:buFont typeface="Wingdings" panose="05000000000000000000" pitchFamily="2" charset="2"/>
              <a:buChar char="Ø"/>
            </a:pPr>
            <a:endParaRPr lang="en-US" sz="2800" dirty="0">
              <a:latin typeface="+mj-lt"/>
            </a:endParaRPr>
          </a:p>
          <a:p>
            <a:pPr marL="342900" indent="-342900" algn="just">
              <a:buFont typeface="Wingdings" panose="05000000000000000000" pitchFamily="2" charset="2"/>
              <a:buChar char="Ø"/>
            </a:pPr>
            <a:r>
              <a:rPr lang="en-US" sz="2800" dirty="0" err="1">
                <a:latin typeface="+mj-lt"/>
              </a:rPr>
              <a:t>RedShapeDecorator</a:t>
            </a:r>
            <a:r>
              <a:rPr lang="en-US" sz="2800" dirty="0">
                <a:latin typeface="+mj-lt"/>
              </a:rPr>
              <a:t> is concrete class implementing </a:t>
            </a:r>
            <a:r>
              <a:rPr lang="en-US" sz="2800" dirty="0" err="1">
                <a:latin typeface="+mj-lt"/>
              </a:rPr>
              <a:t>ShapeDecorator</a:t>
            </a:r>
            <a:r>
              <a:rPr lang="en-US" sz="2800" dirty="0">
                <a:latin typeface="+mj-lt"/>
              </a:rPr>
              <a:t>.</a:t>
            </a:r>
          </a:p>
          <a:p>
            <a:pPr marL="342900" indent="-342900" algn="just">
              <a:buFont typeface="Wingdings" panose="05000000000000000000" pitchFamily="2" charset="2"/>
              <a:buChar char="Ø"/>
            </a:pPr>
            <a:endParaRPr lang="en-US" sz="2800" dirty="0">
              <a:latin typeface="+mj-lt"/>
            </a:endParaRPr>
          </a:p>
          <a:p>
            <a:pPr marL="342900" indent="-342900" algn="just">
              <a:buFont typeface="Wingdings" panose="05000000000000000000" pitchFamily="2" charset="2"/>
              <a:buChar char="Ø"/>
            </a:pPr>
            <a:r>
              <a:rPr lang="en-US" sz="2800" dirty="0" err="1">
                <a:latin typeface="+mj-lt"/>
              </a:rPr>
              <a:t>DecoratorPatternDemo</a:t>
            </a:r>
            <a:r>
              <a:rPr lang="en-US" sz="2800" dirty="0">
                <a:latin typeface="+mj-lt"/>
              </a:rPr>
              <a:t>, our demo class will use </a:t>
            </a:r>
            <a:r>
              <a:rPr lang="en-US" sz="2800" dirty="0" err="1">
                <a:latin typeface="+mj-lt"/>
              </a:rPr>
              <a:t>RedShapeDecorator</a:t>
            </a:r>
            <a:r>
              <a:rPr lang="en-US" sz="2800" dirty="0">
                <a:latin typeface="+mj-lt"/>
              </a:rPr>
              <a:t> to decorate Shape objects.</a:t>
            </a:r>
          </a:p>
        </p:txBody>
      </p:sp>
    </p:spTree>
    <p:extLst>
      <p:ext uri="{BB962C8B-B14F-4D97-AF65-F5344CB8AC3E}">
        <p14:creationId xmlns:p14="http://schemas.microsoft.com/office/powerpoint/2010/main" val="2154628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(Decorator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52400" y="908837"/>
            <a:ext cx="3602799" cy="3224354"/>
          </a:xfrm>
          <a:prstGeom prst="rect">
            <a:avLst/>
          </a:prstGeom>
          <a:ln w="19050">
            <a:solidFill>
              <a:schemeClr val="tx1"/>
            </a:solidFill>
          </a:ln>
        </p:spPr>
      </p:pic>
      <p:pic>
        <p:nvPicPr>
          <p:cNvPr id="9" name="Picture 8"/>
          <p:cNvPicPr>
            <a:picLocks noChangeAspect="1"/>
          </p:cNvPicPr>
          <p:nvPr/>
        </p:nvPicPr>
        <p:blipFill>
          <a:blip r:embed="rId3"/>
          <a:stretch>
            <a:fillRect/>
          </a:stretch>
        </p:blipFill>
        <p:spPr>
          <a:xfrm>
            <a:off x="3962400" y="908837"/>
            <a:ext cx="5456983" cy="3836739"/>
          </a:xfrm>
          <a:prstGeom prst="rect">
            <a:avLst/>
          </a:prstGeom>
          <a:ln w="19050">
            <a:solidFill>
              <a:schemeClr val="tx1"/>
            </a:solidFill>
          </a:ln>
        </p:spPr>
      </p:pic>
      <p:pic>
        <p:nvPicPr>
          <p:cNvPr id="10" name="Picture 9"/>
          <p:cNvPicPr>
            <a:picLocks noChangeAspect="1"/>
          </p:cNvPicPr>
          <p:nvPr/>
        </p:nvPicPr>
        <p:blipFill>
          <a:blip r:embed="rId4"/>
          <a:stretch>
            <a:fillRect/>
          </a:stretch>
        </p:blipFill>
        <p:spPr>
          <a:xfrm>
            <a:off x="7924800" y="4196709"/>
            <a:ext cx="4159372" cy="2551831"/>
          </a:xfrm>
          <a:prstGeom prst="rect">
            <a:avLst/>
          </a:prstGeom>
          <a:ln w="9525">
            <a:solidFill>
              <a:schemeClr val="tx1"/>
            </a:solidFill>
          </a:ln>
        </p:spPr>
      </p:pic>
    </p:spTree>
    <p:extLst>
      <p:ext uri="{BB962C8B-B14F-4D97-AF65-F5344CB8AC3E}">
        <p14:creationId xmlns:p14="http://schemas.microsoft.com/office/powerpoint/2010/main" val="63656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(Decorator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590800" y="857483"/>
            <a:ext cx="7442664" cy="5853113"/>
          </a:xfrm>
          <a:prstGeom prst="rect">
            <a:avLst/>
          </a:prstGeom>
          <a:ln w="12700">
            <a:solidFill>
              <a:schemeClr val="tx1"/>
            </a:solidFill>
          </a:ln>
        </p:spPr>
      </p:pic>
    </p:spTree>
    <p:extLst>
      <p:ext uri="{BB962C8B-B14F-4D97-AF65-F5344CB8AC3E}">
        <p14:creationId xmlns:p14="http://schemas.microsoft.com/office/powerpoint/2010/main" val="1756897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(Decorator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2664627" y="745189"/>
            <a:ext cx="6862745" cy="5991497"/>
          </a:xfrm>
          <a:prstGeom prst="rect">
            <a:avLst/>
          </a:prstGeom>
          <a:ln w="19050">
            <a:solidFill>
              <a:schemeClr val="tx1"/>
            </a:solidFill>
          </a:ln>
        </p:spPr>
      </p:pic>
      <p:pic>
        <p:nvPicPr>
          <p:cNvPr id="8" name="Picture 7"/>
          <p:cNvPicPr>
            <a:picLocks noChangeAspect="1"/>
          </p:cNvPicPr>
          <p:nvPr/>
        </p:nvPicPr>
        <p:blipFill>
          <a:blip r:embed="rId3"/>
          <a:stretch>
            <a:fillRect/>
          </a:stretch>
        </p:blipFill>
        <p:spPr>
          <a:xfrm>
            <a:off x="228600" y="837992"/>
            <a:ext cx="1951337" cy="719756"/>
          </a:xfrm>
          <a:prstGeom prst="rect">
            <a:avLst/>
          </a:prstGeom>
        </p:spPr>
      </p:pic>
    </p:spTree>
    <p:extLst>
      <p:ext uri="{BB962C8B-B14F-4D97-AF65-F5344CB8AC3E}">
        <p14:creationId xmlns:p14="http://schemas.microsoft.com/office/powerpoint/2010/main" val="1644436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(Decorator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4343400" y="1021080"/>
            <a:ext cx="7655216" cy="5700402"/>
          </a:xfrm>
          <a:prstGeom prst="rect">
            <a:avLst/>
          </a:prstGeom>
          <a:ln w="19050">
            <a:solidFill>
              <a:schemeClr val="tx1"/>
            </a:solidFill>
          </a:ln>
        </p:spPr>
      </p:pic>
      <p:pic>
        <p:nvPicPr>
          <p:cNvPr id="9" name="Picture 8"/>
          <p:cNvPicPr>
            <a:picLocks noChangeAspect="1"/>
          </p:cNvPicPr>
          <p:nvPr/>
        </p:nvPicPr>
        <p:blipFill>
          <a:blip r:embed="rId3"/>
          <a:stretch>
            <a:fillRect/>
          </a:stretch>
        </p:blipFill>
        <p:spPr>
          <a:xfrm>
            <a:off x="193384" y="1021080"/>
            <a:ext cx="4104658" cy="1036325"/>
          </a:xfrm>
          <a:prstGeom prst="rect">
            <a:avLst/>
          </a:prstGeom>
          <a:ln w="6350">
            <a:solidFill>
              <a:schemeClr val="tx1"/>
            </a:solidFill>
          </a:ln>
        </p:spPr>
      </p:pic>
    </p:spTree>
    <p:extLst>
      <p:ext uri="{BB962C8B-B14F-4D97-AF65-F5344CB8AC3E}">
        <p14:creationId xmlns:p14="http://schemas.microsoft.com/office/powerpoint/2010/main" val="742305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(Decorator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3129819" y="956769"/>
            <a:ext cx="5932362" cy="5393057"/>
          </a:xfrm>
          <a:prstGeom prst="rect">
            <a:avLst/>
          </a:prstGeom>
          <a:ln w="12700">
            <a:solidFill>
              <a:schemeClr val="tx1"/>
            </a:solidFill>
          </a:ln>
        </p:spPr>
      </p:pic>
    </p:spTree>
    <p:extLst>
      <p:ext uri="{BB962C8B-B14F-4D97-AF65-F5344CB8AC3E}">
        <p14:creationId xmlns:p14="http://schemas.microsoft.com/office/powerpoint/2010/main" val="3012048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295400"/>
            <a:ext cx="10591800" cy="36576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Structural Pattern II (Facade Pattern)</a:t>
            </a:r>
          </a:p>
          <a:p>
            <a:pPr marL="0" indent="0" algn="just">
              <a:buNone/>
            </a:pPr>
            <a:endParaRPr lang="en-US" sz="2800" dirty="0"/>
          </a:p>
          <a:p>
            <a:pPr algn="just"/>
            <a:r>
              <a:rPr lang="en-US" sz="2800" dirty="0"/>
              <a:t>In this topic, the students will gain , The idea of a Structural design pattern, A Facade Pattern says that just "just provide a unified and simplified interface to a set of interfaces in a subsystem, therefore it hides the complexities of the subsystem from the client".</a:t>
            </a:r>
          </a:p>
        </p:txBody>
      </p:sp>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Tree>
    <p:extLst>
      <p:ext uri="{BB962C8B-B14F-4D97-AF65-F5344CB8AC3E}">
        <p14:creationId xmlns:p14="http://schemas.microsoft.com/office/powerpoint/2010/main" val="72127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II (Facade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457200" y="850766"/>
            <a:ext cx="11506200" cy="5693866"/>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Facade Design Pattern:-</a:t>
            </a:r>
          </a:p>
          <a:p>
            <a:pPr marL="457200" indent="-457200" algn="just">
              <a:buFont typeface="Wingdings" panose="05000000000000000000" pitchFamily="2" charset="2"/>
              <a:buChar char="Ø"/>
            </a:pPr>
            <a:r>
              <a:rPr lang="en-US" sz="2800" dirty="0">
                <a:latin typeface="+mj-lt"/>
              </a:rPr>
              <a:t>A Facade Pattern says that just "just provide a unified and simplified interface to a set of interfaces in a subsystem, therefore it hides the complexities of the subsystem from the client".</a:t>
            </a:r>
          </a:p>
          <a:p>
            <a:pPr marL="457200" indent="-457200" algn="just">
              <a:buFont typeface="Wingdings" panose="05000000000000000000" pitchFamily="2" charset="2"/>
              <a:buChar char="Ø"/>
            </a:pPr>
            <a:endParaRPr lang="en-US" sz="2800" dirty="0">
              <a:latin typeface="+mj-lt"/>
            </a:endParaRPr>
          </a:p>
          <a:p>
            <a:pPr marL="457200" indent="-457200" algn="just">
              <a:buFont typeface="Wingdings" panose="05000000000000000000" pitchFamily="2" charset="2"/>
              <a:buChar char="Ø"/>
            </a:pPr>
            <a:r>
              <a:rPr lang="en-US" sz="2800" dirty="0">
                <a:latin typeface="+mj-lt"/>
              </a:rPr>
              <a:t>In other words, Facade Pattern describes a higher-level interface that makes the sub-system easier to use.</a:t>
            </a:r>
          </a:p>
          <a:p>
            <a:pPr marL="457200" indent="-457200" algn="just">
              <a:buFont typeface="Wingdings" panose="05000000000000000000" pitchFamily="2" charset="2"/>
              <a:buChar char="Ø"/>
            </a:pPr>
            <a:endParaRPr lang="en-US" sz="2800" dirty="0">
              <a:latin typeface="+mj-lt"/>
            </a:endParaRPr>
          </a:p>
          <a:p>
            <a:pPr marL="457200" indent="-457200" algn="just">
              <a:buFont typeface="Wingdings" panose="05000000000000000000" pitchFamily="2" charset="2"/>
              <a:buChar char="Ø"/>
            </a:pPr>
            <a:r>
              <a:rPr lang="en-US" sz="2800" dirty="0">
                <a:latin typeface="+mj-lt"/>
              </a:rPr>
              <a:t>Practically, every Abstract Factory is a type of Facade.</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Facade pattern hides the complexities of the system and provides an interface to the client using which the client can access the system. </a:t>
            </a:r>
          </a:p>
          <a:p>
            <a:pPr algn="just"/>
            <a:endParaRPr lang="en-US" sz="2800" dirty="0">
              <a:latin typeface="+mj-lt"/>
            </a:endParaRPr>
          </a:p>
        </p:txBody>
      </p:sp>
    </p:spTree>
    <p:extLst>
      <p:ext uri="{BB962C8B-B14F-4D97-AF65-F5344CB8AC3E}">
        <p14:creationId xmlns:p14="http://schemas.microsoft.com/office/powerpoint/2010/main" val="1089901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(Facade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228600" y="913140"/>
            <a:ext cx="11734800" cy="5693866"/>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Advantage of Facade  Design Pattern:-</a:t>
            </a:r>
          </a:p>
          <a:p>
            <a:pPr algn="just"/>
            <a:endParaRPr lang="en-US" sz="2800" b="1" u="sng" dirty="0">
              <a:latin typeface="+mj-lt"/>
            </a:endParaRPr>
          </a:p>
          <a:p>
            <a:pPr marL="457200" indent="-457200" algn="just">
              <a:buFont typeface="Wingdings" panose="05000000000000000000" pitchFamily="2" charset="2"/>
              <a:buChar char="Ø"/>
            </a:pPr>
            <a:r>
              <a:rPr lang="en-US" sz="2800" dirty="0">
                <a:latin typeface="+mj-lt"/>
              </a:rPr>
              <a:t>It shields the clients from the complexities of the sub-system components.</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It promotes loose coupling between subsystems and its clients.</a:t>
            </a:r>
          </a:p>
          <a:p>
            <a:pPr algn="just"/>
            <a:endParaRPr lang="en-US" sz="2800" b="1" u="sng" dirty="0">
              <a:latin typeface="+mj-lt"/>
            </a:endParaRPr>
          </a:p>
          <a:p>
            <a:pPr algn="just"/>
            <a:r>
              <a:rPr lang="en-US" sz="2800" b="1" u="sng" dirty="0">
                <a:latin typeface="+mj-lt"/>
              </a:rPr>
              <a:t>Usage of Facade Design Pattern:-</a:t>
            </a:r>
          </a:p>
          <a:p>
            <a:pPr algn="just"/>
            <a:r>
              <a:rPr lang="en-US" sz="2800" dirty="0">
                <a:latin typeface="+mj-lt"/>
              </a:rPr>
              <a:t>It is used:</a:t>
            </a:r>
          </a:p>
          <a:p>
            <a:pPr marL="457200" indent="-457200" algn="just">
              <a:buFont typeface="Wingdings" panose="05000000000000000000" pitchFamily="2" charset="2"/>
              <a:buChar char="Ø"/>
            </a:pPr>
            <a:r>
              <a:rPr lang="en-US" sz="2800" dirty="0">
                <a:latin typeface="+mj-lt"/>
              </a:rPr>
              <a:t>When you want to provide simple interface to a complex sub-system.</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When several dependencies exist between clients and the implementation classes of an abstraction.</a:t>
            </a:r>
          </a:p>
          <a:p>
            <a:pPr algn="just"/>
            <a:r>
              <a:rPr lang="en-US" sz="2800" dirty="0"/>
              <a:t>      </a:t>
            </a:r>
          </a:p>
        </p:txBody>
      </p:sp>
    </p:spTree>
    <p:extLst>
      <p:ext uri="{BB962C8B-B14F-4D97-AF65-F5344CB8AC3E}">
        <p14:creationId xmlns:p14="http://schemas.microsoft.com/office/powerpoint/2010/main" val="408707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design patterns </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818405"/>
            <a:ext cx="11277600" cy="5940088"/>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Structural design patterns:-</a:t>
            </a:r>
          </a:p>
          <a:p>
            <a:pPr algn="just"/>
            <a:endParaRPr lang="en-US" sz="2800" b="1" u="sng" dirty="0">
              <a:latin typeface="+mj-lt"/>
            </a:endParaRPr>
          </a:p>
          <a:p>
            <a:pPr marL="457200" indent="-457200" algn="just">
              <a:buFont typeface="Wingdings" panose="05000000000000000000" pitchFamily="2" charset="2"/>
              <a:buChar char="Ø"/>
            </a:pPr>
            <a:r>
              <a:rPr lang="en-US" sz="2700" dirty="0">
                <a:latin typeface="+mj-lt"/>
              </a:rPr>
              <a:t>Structural design patterns are concerned with how classes and objects can be composed, to form larger structures.</a:t>
            </a:r>
          </a:p>
          <a:p>
            <a:pPr marL="457200" indent="-457200" algn="just">
              <a:buFont typeface="Wingdings" panose="05000000000000000000" pitchFamily="2" charset="2"/>
              <a:buChar char="Ø"/>
            </a:pPr>
            <a:endParaRPr lang="en-US" sz="2700" dirty="0">
              <a:latin typeface="+mj-lt"/>
            </a:endParaRPr>
          </a:p>
          <a:p>
            <a:pPr marL="457200" indent="-457200" algn="just">
              <a:buFont typeface="Wingdings" panose="05000000000000000000" pitchFamily="2" charset="2"/>
              <a:buChar char="Ø"/>
            </a:pPr>
            <a:r>
              <a:rPr lang="en-US" sz="2700" dirty="0">
                <a:latin typeface="+mj-lt"/>
              </a:rPr>
              <a:t>The structural design patterns simplifies the structure by identifying the relationships.</a:t>
            </a:r>
          </a:p>
          <a:p>
            <a:pPr marL="457200" indent="-457200" algn="just">
              <a:buFont typeface="Wingdings" panose="05000000000000000000" pitchFamily="2" charset="2"/>
              <a:buChar char="Ø"/>
            </a:pPr>
            <a:endParaRPr lang="en-US" sz="2700" dirty="0">
              <a:latin typeface="+mj-lt"/>
            </a:endParaRPr>
          </a:p>
          <a:p>
            <a:pPr marL="457200" indent="-457200" algn="just">
              <a:buFont typeface="Wingdings" panose="05000000000000000000" pitchFamily="2" charset="2"/>
              <a:buChar char="Ø"/>
            </a:pPr>
            <a:r>
              <a:rPr lang="en-US" sz="2700" dirty="0">
                <a:latin typeface="+mj-lt"/>
              </a:rPr>
              <a:t>These patterns focus on, how the classes inherit from each other and how they are composed from other classes.</a:t>
            </a:r>
          </a:p>
          <a:p>
            <a:pPr algn="just"/>
            <a:endParaRPr lang="en-US" sz="2700" dirty="0">
              <a:latin typeface="+mj-lt"/>
            </a:endParaRPr>
          </a:p>
          <a:p>
            <a:pPr marL="457200" indent="-457200" algn="just">
              <a:buFont typeface="Wingdings" panose="05000000000000000000" pitchFamily="2" charset="2"/>
              <a:buChar char="Ø"/>
            </a:pPr>
            <a:r>
              <a:rPr lang="en-US" sz="2700" dirty="0">
                <a:latin typeface="+mj-lt"/>
              </a:rPr>
              <a:t>structural design patterns are design patterns that ease the design by identifying a simple way to realize relationships among entities. Examples of Structural Patterns include Adapter pattern, Bridge, Composite etc.</a:t>
            </a:r>
          </a:p>
        </p:txBody>
      </p:sp>
    </p:spTree>
    <p:extLst>
      <p:ext uri="{BB962C8B-B14F-4D97-AF65-F5344CB8AC3E}">
        <p14:creationId xmlns:p14="http://schemas.microsoft.com/office/powerpoint/2010/main" val="3457600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836A2D-E732-EC78-1A70-A14B034EAA63}"/>
              </a:ext>
            </a:extLst>
          </p:cNvPr>
          <p:cNvSpPr>
            <a:spLocks noGrp="1"/>
          </p:cNvSpPr>
          <p:nvPr>
            <p:ph type="dt" sz="half" idx="10"/>
          </p:nvPr>
        </p:nvSpPr>
        <p:spPr/>
        <p:txBody>
          <a:bodyPr/>
          <a:lstStyle/>
          <a:p>
            <a:fld id="{75E0AD0C-B806-4F79-9B21-906728A6555E}" type="datetime1">
              <a:rPr lang="en-US" smtClean="0"/>
              <a:t>10/11/2023</a:t>
            </a:fld>
            <a:endParaRPr lang="en-US"/>
          </a:p>
        </p:txBody>
      </p:sp>
      <p:sp>
        <p:nvSpPr>
          <p:cNvPr id="5" name="Footer Placeholder 4">
            <a:extLst>
              <a:ext uri="{FF2B5EF4-FFF2-40B4-BE49-F238E27FC236}">
                <a16:creationId xmlns:a16="http://schemas.microsoft.com/office/drawing/2014/main" id="{A8319C9B-B159-A017-63AB-6D862EBEFED0}"/>
              </a:ext>
            </a:extLst>
          </p:cNvPr>
          <p:cNvSpPr>
            <a:spLocks noGrp="1"/>
          </p:cNvSpPr>
          <p:nvPr>
            <p:ph type="ftr" sz="quarter" idx="11"/>
          </p:nvPr>
        </p:nvSpPr>
        <p:spPr/>
        <p:txBody>
          <a:bodyPr/>
          <a:lstStyle/>
          <a:p>
            <a:r>
              <a:rPr lang="en-US"/>
              <a:t>Ibrar Ahmed       Web Technology           Unit I</a:t>
            </a:r>
            <a:endParaRPr lang="en-US" dirty="0"/>
          </a:p>
        </p:txBody>
      </p:sp>
      <p:sp>
        <p:nvSpPr>
          <p:cNvPr id="6" name="Slide Number Placeholder 5">
            <a:extLst>
              <a:ext uri="{FF2B5EF4-FFF2-40B4-BE49-F238E27FC236}">
                <a16:creationId xmlns:a16="http://schemas.microsoft.com/office/drawing/2014/main" id="{4F28ED08-E656-593F-3B9C-1A34C624FBE1}"/>
              </a:ext>
            </a:extLst>
          </p:cNvPr>
          <p:cNvSpPr>
            <a:spLocks noGrp="1"/>
          </p:cNvSpPr>
          <p:nvPr>
            <p:ph type="sldNum" sz="quarter" idx="12"/>
          </p:nvPr>
        </p:nvSpPr>
        <p:spPr/>
        <p:txBody>
          <a:bodyPr/>
          <a:lstStyle/>
          <a:p>
            <a:fld id="{B6F15528-21DE-4FAA-801E-634DDDAF4B2B}" type="slidenum">
              <a:rPr lang="en-US" smtClean="0"/>
              <a:pPr/>
              <a:t>60</a:t>
            </a:fld>
            <a:endParaRPr lang="en-US"/>
          </a:p>
        </p:txBody>
      </p:sp>
      <p:pic>
        <p:nvPicPr>
          <p:cNvPr id="8" name="Picture 7">
            <a:extLst>
              <a:ext uri="{FF2B5EF4-FFF2-40B4-BE49-F238E27FC236}">
                <a16:creationId xmlns:a16="http://schemas.microsoft.com/office/drawing/2014/main" id="{7862D901-14CD-8725-7484-B548C10E10F7}"/>
              </a:ext>
            </a:extLst>
          </p:cNvPr>
          <p:cNvPicPr>
            <a:picLocks noChangeAspect="1"/>
          </p:cNvPicPr>
          <p:nvPr/>
        </p:nvPicPr>
        <p:blipFill rotWithShape="1">
          <a:blip r:embed="rId2"/>
          <a:srcRect l="21875" t="36666" r="21875" b="17778"/>
          <a:stretch/>
        </p:blipFill>
        <p:spPr>
          <a:xfrm>
            <a:off x="609600" y="846138"/>
            <a:ext cx="11033436" cy="5026343"/>
          </a:xfrm>
          <a:prstGeom prst="rect">
            <a:avLst/>
          </a:prstGeom>
        </p:spPr>
      </p:pic>
    </p:spTree>
    <p:extLst>
      <p:ext uri="{BB962C8B-B14F-4D97-AF65-F5344CB8AC3E}">
        <p14:creationId xmlns:p14="http://schemas.microsoft.com/office/powerpoint/2010/main" val="2171801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90167D-16C2-4CE0-10DA-FC73C2E96C22}"/>
              </a:ext>
            </a:extLst>
          </p:cNvPr>
          <p:cNvSpPr>
            <a:spLocks noGrp="1"/>
          </p:cNvSpPr>
          <p:nvPr>
            <p:ph type="dt" sz="half" idx="10"/>
          </p:nvPr>
        </p:nvSpPr>
        <p:spPr/>
        <p:txBody>
          <a:bodyPr/>
          <a:lstStyle/>
          <a:p>
            <a:fld id="{75E0AD0C-B806-4F79-9B21-906728A6555E}" type="datetime1">
              <a:rPr lang="en-US" smtClean="0"/>
              <a:t>10/11/2023</a:t>
            </a:fld>
            <a:endParaRPr lang="en-US"/>
          </a:p>
        </p:txBody>
      </p:sp>
      <p:sp>
        <p:nvSpPr>
          <p:cNvPr id="5" name="Footer Placeholder 4">
            <a:extLst>
              <a:ext uri="{FF2B5EF4-FFF2-40B4-BE49-F238E27FC236}">
                <a16:creationId xmlns:a16="http://schemas.microsoft.com/office/drawing/2014/main" id="{FD852697-6590-E0DF-C52D-3A73F8011A15}"/>
              </a:ext>
            </a:extLst>
          </p:cNvPr>
          <p:cNvSpPr>
            <a:spLocks noGrp="1"/>
          </p:cNvSpPr>
          <p:nvPr>
            <p:ph type="ftr" sz="quarter" idx="11"/>
          </p:nvPr>
        </p:nvSpPr>
        <p:spPr/>
        <p:txBody>
          <a:bodyPr/>
          <a:lstStyle/>
          <a:p>
            <a:r>
              <a:rPr lang="en-US"/>
              <a:t>Ibrar Ahmed       Web Technology           Unit I</a:t>
            </a:r>
            <a:endParaRPr lang="en-US" dirty="0"/>
          </a:p>
        </p:txBody>
      </p:sp>
      <p:sp>
        <p:nvSpPr>
          <p:cNvPr id="6" name="Slide Number Placeholder 5">
            <a:extLst>
              <a:ext uri="{FF2B5EF4-FFF2-40B4-BE49-F238E27FC236}">
                <a16:creationId xmlns:a16="http://schemas.microsoft.com/office/drawing/2014/main" id="{650C0E37-AD85-6E60-1AE1-ED8DD0915A6C}"/>
              </a:ext>
            </a:extLst>
          </p:cNvPr>
          <p:cNvSpPr>
            <a:spLocks noGrp="1"/>
          </p:cNvSpPr>
          <p:nvPr>
            <p:ph type="sldNum" sz="quarter" idx="12"/>
          </p:nvPr>
        </p:nvSpPr>
        <p:spPr/>
        <p:txBody>
          <a:bodyPr/>
          <a:lstStyle/>
          <a:p>
            <a:fld id="{B6F15528-21DE-4FAA-801E-634DDDAF4B2B}" type="slidenum">
              <a:rPr lang="en-US" smtClean="0"/>
              <a:pPr/>
              <a:t>61</a:t>
            </a:fld>
            <a:endParaRPr lang="en-US"/>
          </a:p>
        </p:txBody>
      </p:sp>
      <p:pic>
        <p:nvPicPr>
          <p:cNvPr id="8" name="Picture 7">
            <a:extLst>
              <a:ext uri="{FF2B5EF4-FFF2-40B4-BE49-F238E27FC236}">
                <a16:creationId xmlns:a16="http://schemas.microsoft.com/office/drawing/2014/main" id="{15E3F5FF-F287-379F-F692-88A87F880674}"/>
              </a:ext>
            </a:extLst>
          </p:cNvPr>
          <p:cNvPicPr>
            <a:picLocks noChangeAspect="1"/>
          </p:cNvPicPr>
          <p:nvPr/>
        </p:nvPicPr>
        <p:blipFill rotWithShape="1">
          <a:blip r:embed="rId2"/>
          <a:srcRect l="4375" t="20671" r="3750" b="21111"/>
          <a:stretch/>
        </p:blipFill>
        <p:spPr>
          <a:xfrm>
            <a:off x="15240" y="533400"/>
            <a:ext cx="11971915" cy="5181600"/>
          </a:xfrm>
          <a:prstGeom prst="rect">
            <a:avLst/>
          </a:prstGeom>
        </p:spPr>
      </p:pic>
    </p:spTree>
    <p:extLst>
      <p:ext uri="{BB962C8B-B14F-4D97-AF65-F5344CB8AC3E}">
        <p14:creationId xmlns:p14="http://schemas.microsoft.com/office/powerpoint/2010/main" val="309881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Facade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066800" y="1066800"/>
            <a:ext cx="9908408" cy="5092498"/>
          </a:xfrm>
          <a:prstGeom prst="rect">
            <a:avLst/>
          </a:prstGeom>
          <a:ln w="12700">
            <a:solidFill>
              <a:schemeClr val="tx1"/>
            </a:solidFill>
          </a:ln>
        </p:spPr>
      </p:pic>
    </p:spTree>
    <p:extLst>
      <p:ext uri="{BB962C8B-B14F-4D97-AF65-F5344CB8AC3E}">
        <p14:creationId xmlns:p14="http://schemas.microsoft.com/office/powerpoint/2010/main" val="3365814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(Facade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1105035"/>
            <a:ext cx="11277600" cy="4832092"/>
          </a:xfrm>
          <a:prstGeom prst="rect">
            <a:avLst/>
          </a:prstGeom>
          <a:solidFill>
            <a:schemeClr val="accent3">
              <a:lumMod val="40000"/>
              <a:lumOff val="60000"/>
            </a:schemeClr>
          </a:solidFill>
          <a:ln w="28575">
            <a:solidFill>
              <a:schemeClr val="tx1"/>
            </a:solidFill>
          </a:ln>
        </p:spPr>
        <p:txBody>
          <a:bodyPr wrap="square">
            <a:spAutoFit/>
          </a:bodyPr>
          <a:lstStyle/>
          <a:p>
            <a:pPr marL="342900" indent="-342900" algn="just">
              <a:buFont typeface="Wingdings" panose="05000000000000000000" pitchFamily="2" charset="2"/>
              <a:buChar char="Ø"/>
            </a:pPr>
            <a:r>
              <a:rPr lang="en-US" sz="2800" dirty="0">
                <a:latin typeface="+mj-lt"/>
              </a:rPr>
              <a:t>We are going to create a Shape interface and concrete classes implementing the Shape interface. A facade class </a:t>
            </a:r>
            <a:r>
              <a:rPr lang="en-US" sz="2800" dirty="0" err="1">
                <a:latin typeface="+mj-lt"/>
              </a:rPr>
              <a:t>ShapeMaker</a:t>
            </a:r>
            <a:r>
              <a:rPr lang="en-US" sz="2800" dirty="0">
                <a:latin typeface="+mj-lt"/>
              </a:rPr>
              <a:t> is defined as a next step.</a:t>
            </a:r>
          </a:p>
          <a:p>
            <a:pPr marL="342900" indent="-342900" algn="just">
              <a:buFont typeface="Wingdings" panose="05000000000000000000" pitchFamily="2" charset="2"/>
              <a:buChar char="Ø"/>
            </a:pPr>
            <a:endParaRPr lang="en-US" sz="2800" dirty="0">
              <a:latin typeface="+mj-lt"/>
            </a:endParaRPr>
          </a:p>
          <a:p>
            <a:pPr marL="342900" indent="-342900" algn="just">
              <a:buFont typeface="Wingdings" panose="05000000000000000000" pitchFamily="2" charset="2"/>
              <a:buChar char="Ø"/>
            </a:pPr>
            <a:r>
              <a:rPr lang="en-US" sz="2800" dirty="0" err="1">
                <a:latin typeface="+mj-lt"/>
              </a:rPr>
              <a:t>ShapeMaker</a:t>
            </a:r>
            <a:r>
              <a:rPr lang="en-US" sz="2800" dirty="0">
                <a:latin typeface="+mj-lt"/>
              </a:rPr>
              <a:t> class uses the concrete classes to delegate user calls to these classes. </a:t>
            </a:r>
            <a:r>
              <a:rPr lang="en-US" sz="2800" dirty="0" err="1">
                <a:latin typeface="+mj-lt"/>
              </a:rPr>
              <a:t>FacadePatternDemo</a:t>
            </a:r>
            <a:r>
              <a:rPr lang="en-US" sz="2800" dirty="0">
                <a:latin typeface="+mj-lt"/>
              </a:rPr>
              <a:t>, our demo class, will use </a:t>
            </a:r>
            <a:r>
              <a:rPr lang="en-US" sz="2800" dirty="0" err="1">
                <a:latin typeface="+mj-lt"/>
              </a:rPr>
              <a:t>ShapeMaker</a:t>
            </a:r>
            <a:r>
              <a:rPr lang="en-US" sz="2800" dirty="0">
                <a:latin typeface="+mj-lt"/>
              </a:rPr>
              <a:t> class to show the results.</a:t>
            </a:r>
          </a:p>
          <a:p>
            <a:pPr algn="just"/>
            <a:endParaRPr lang="en-US" sz="2800" dirty="0">
              <a:latin typeface="+mj-lt"/>
            </a:endParaRPr>
          </a:p>
          <a:p>
            <a:pPr marL="342900" indent="-342900" algn="just">
              <a:buFont typeface="Wingdings" panose="05000000000000000000" pitchFamily="2" charset="2"/>
              <a:buChar char="Ø"/>
            </a:pPr>
            <a:r>
              <a:rPr lang="en-US" sz="2800" dirty="0">
                <a:latin typeface="+mj-lt"/>
              </a:rPr>
              <a:t>This pattern involves a single class which provides simplified methods required by client and delegates calls to methods of existing system classes.</a:t>
            </a:r>
          </a:p>
        </p:txBody>
      </p:sp>
    </p:spTree>
    <p:extLst>
      <p:ext uri="{BB962C8B-B14F-4D97-AF65-F5344CB8AC3E}">
        <p14:creationId xmlns:p14="http://schemas.microsoft.com/office/powerpoint/2010/main" val="2920022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(Facade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941280" y="1464188"/>
            <a:ext cx="10309439" cy="4074599"/>
          </a:xfrm>
          <a:prstGeom prst="rect">
            <a:avLst/>
          </a:prstGeom>
          <a:ln w="19050">
            <a:solidFill>
              <a:schemeClr val="tx1"/>
            </a:solidFill>
          </a:ln>
        </p:spPr>
      </p:pic>
    </p:spTree>
    <p:extLst>
      <p:ext uri="{BB962C8B-B14F-4D97-AF65-F5344CB8AC3E}">
        <p14:creationId xmlns:p14="http://schemas.microsoft.com/office/powerpoint/2010/main" val="1614354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(Facade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52400" y="838200"/>
            <a:ext cx="5094121" cy="3553236"/>
          </a:xfrm>
          <a:prstGeom prst="rect">
            <a:avLst/>
          </a:prstGeom>
          <a:ln w="12700">
            <a:solidFill>
              <a:schemeClr val="tx1"/>
            </a:solidFill>
          </a:ln>
        </p:spPr>
      </p:pic>
      <p:pic>
        <p:nvPicPr>
          <p:cNvPr id="8" name="Picture 7"/>
          <p:cNvPicPr>
            <a:picLocks noChangeAspect="1"/>
          </p:cNvPicPr>
          <p:nvPr/>
        </p:nvPicPr>
        <p:blipFill>
          <a:blip r:embed="rId3"/>
          <a:stretch>
            <a:fillRect/>
          </a:stretch>
        </p:blipFill>
        <p:spPr>
          <a:xfrm>
            <a:off x="5486400" y="859971"/>
            <a:ext cx="4803616" cy="2924481"/>
          </a:xfrm>
          <a:prstGeom prst="rect">
            <a:avLst/>
          </a:prstGeom>
          <a:ln w="9525">
            <a:solidFill>
              <a:schemeClr val="tx1"/>
            </a:solidFill>
          </a:ln>
        </p:spPr>
      </p:pic>
      <p:pic>
        <p:nvPicPr>
          <p:cNvPr id="9" name="Picture 8"/>
          <p:cNvPicPr>
            <a:picLocks noChangeAspect="1"/>
          </p:cNvPicPr>
          <p:nvPr/>
        </p:nvPicPr>
        <p:blipFill>
          <a:blip r:embed="rId4"/>
          <a:stretch>
            <a:fillRect/>
          </a:stretch>
        </p:blipFill>
        <p:spPr>
          <a:xfrm>
            <a:off x="5560222" y="3958618"/>
            <a:ext cx="4498700" cy="2742830"/>
          </a:xfrm>
          <a:prstGeom prst="rect">
            <a:avLst/>
          </a:prstGeom>
          <a:ln w="6350">
            <a:solidFill>
              <a:schemeClr val="tx1"/>
            </a:solidFill>
          </a:ln>
        </p:spPr>
      </p:pic>
    </p:spTree>
    <p:extLst>
      <p:ext uri="{BB962C8B-B14F-4D97-AF65-F5344CB8AC3E}">
        <p14:creationId xmlns:p14="http://schemas.microsoft.com/office/powerpoint/2010/main" val="1694021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(Facade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5715000" y="758895"/>
            <a:ext cx="4038600" cy="6064271"/>
          </a:xfrm>
          <a:prstGeom prst="rect">
            <a:avLst/>
          </a:prstGeom>
          <a:ln w="12700">
            <a:solidFill>
              <a:schemeClr val="tx1"/>
            </a:solidFill>
          </a:ln>
        </p:spPr>
      </p:pic>
      <p:pic>
        <p:nvPicPr>
          <p:cNvPr id="8" name="Picture 7"/>
          <p:cNvPicPr>
            <a:picLocks noChangeAspect="1"/>
          </p:cNvPicPr>
          <p:nvPr/>
        </p:nvPicPr>
        <p:blipFill>
          <a:blip r:embed="rId3"/>
          <a:stretch>
            <a:fillRect/>
          </a:stretch>
        </p:blipFill>
        <p:spPr>
          <a:xfrm>
            <a:off x="2057400" y="793729"/>
            <a:ext cx="3172097" cy="1797001"/>
          </a:xfrm>
          <a:prstGeom prst="rect">
            <a:avLst/>
          </a:prstGeom>
          <a:ln w="19050">
            <a:solidFill>
              <a:schemeClr val="tx1"/>
            </a:solidFill>
          </a:ln>
        </p:spPr>
      </p:pic>
    </p:spTree>
    <p:extLst>
      <p:ext uri="{BB962C8B-B14F-4D97-AF65-F5344CB8AC3E}">
        <p14:creationId xmlns:p14="http://schemas.microsoft.com/office/powerpoint/2010/main" val="3466283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(Facade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152400" y="1020763"/>
            <a:ext cx="7210730" cy="5700719"/>
          </a:xfrm>
          <a:prstGeom prst="rect">
            <a:avLst/>
          </a:prstGeom>
          <a:ln w="12700">
            <a:solidFill>
              <a:schemeClr val="tx1"/>
            </a:solidFill>
          </a:ln>
        </p:spPr>
      </p:pic>
      <p:pic>
        <p:nvPicPr>
          <p:cNvPr id="9" name="Picture 8"/>
          <p:cNvPicPr>
            <a:picLocks noChangeAspect="1"/>
          </p:cNvPicPr>
          <p:nvPr/>
        </p:nvPicPr>
        <p:blipFill>
          <a:blip r:embed="rId3"/>
          <a:stretch>
            <a:fillRect/>
          </a:stretch>
        </p:blipFill>
        <p:spPr>
          <a:xfrm>
            <a:off x="7634809" y="2276065"/>
            <a:ext cx="3941060" cy="2659527"/>
          </a:xfrm>
          <a:prstGeom prst="rect">
            <a:avLst/>
          </a:prstGeom>
          <a:ln w="19050">
            <a:solidFill>
              <a:schemeClr val="tx1"/>
            </a:solidFill>
          </a:ln>
        </p:spPr>
      </p:pic>
    </p:spTree>
    <p:extLst>
      <p:ext uri="{BB962C8B-B14F-4D97-AF65-F5344CB8AC3E}">
        <p14:creationId xmlns:p14="http://schemas.microsoft.com/office/powerpoint/2010/main" val="94106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295400"/>
            <a:ext cx="10591800" cy="36576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Structural Pattern II (Flyweight  Pattern)</a:t>
            </a:r>
          </a:p>
          <a:p>
            <a:pPr marL="0" indent="0" algn="just">
              <a:buNone/>
            </a:pPr>
            <a:endParaRPr lang="en-US" sz="2800" dirty="0"/>
          </a:p>
          <a:p>
            <a:pPr algn="just"/>
            <a:r>
              <a:rPr lang="en-US" sz="2800" dirty="0"/>
              <a:t>In this topic, the students will gain , The idea of a Structural design pattern, A Flyweight Pattern says that just "to reuse already existing similar kind of objects by storing them and create new object when no matching object is found".</a:t>
            </a:r>
          </a:p>
        </p:txBody>
      </p:sp>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Tree>
    <p:extLst>
      <p:ext uri="{BB962C8B-B14F-4D97-AF65-F5344CB8AC3E}">
        <p14:creationId xmlns:p14="http://schemas.microsoft.com/office/powerpoint/2010/main" val="2869480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II (Flyweight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457200" y="850766"/>
            <a:ext cx="11506200" cy="5693866"/>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Flyweight Design Pattern:-</a:t>
            </a:r>
          </a:p>
          <a:p>
            <a:pPr marL="457200" indent="-457200" algn="just">
              <a:buFont typeface="Wingdings" panose="05000000000000000000" pitchFamily="2" charset="2"/>
              <a:buChar char="Ø"/>
            </a:pPr>
            <a:r>
              <a:rPr lang="en-US" sz="2800" dirty="0">
                <a:latin typeface="+mj-lt"/>
              </a:rPr>
              <a:t>A Flyweight Pattern says that just "to reuse already existing similar kind of objects by storing them and create new object when no matching object is found".</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Flyweight pattern is primarily used to reduce the number of objects created and to decrease memory footprint and increase performance. This type of design pattern comes under structural pattern as this pattern provides ways to decrease object count thus improving the object structure of application.</a:t>
            </a:r>
          </a:p>
          <a:p>
            <a:pPr marL="457200" indent="-457200" algn="just">
              <a:buFont typeface="Wingdings" panose="05000000000000000000" pitchFamily="2" charset="2"/>
              <a:buChar char="Ø"/>
            </a:pPr>
            <a:endParaRPr lang="en-US" sz="2800" dirty="0">
              <a:latin typeface="+mj-lt"/>
            </a:endParaRPr>
          </a:p>
          <a:p>
            <a:pPr marL="457200" indent="-457200" algn="just">
              <a:buFont typeface="Wingdings" panose="05000000000000000000" pitchFamily="2" charset="2"/>
              <a:buChar char="Ø"/>
            </a:pPr>
            <a:r>
              <a:rPr lang="en-US" sz="2800" dirty="0">
                <a:latin typeface="+mj-lt"/>
              </a:rPr>
              <a:t>Only 5 colors are available so color property is used to check already existing Circle objects.</a:t>
            </a:r>
          </a:p>
        </p:txBody>
      </p:sp>
    </p:spTree>
    <p:extLst>
      <p:ext uri="{BB962C8B-B14F-4D97-AF65-F5344CB8AC3E}">
        <p14:creationId xmlns:p14="http://schemas.microsoft.com/office/powerpoint/2010/main" val="154744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(Adapter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29194" y="793757"/>
            <a:ext cx="11277600" cy="5693866"/>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Adapter Pattern:-</a:t>
            </a:r>
          </a:p>
          <a:p>
            <a:pPr algn="just"/>
            <a:endParaRPr lang="en-US" sz="2800" b="1" u="sng" dirty="0">
              <a:latin typeface="+mj-lt"/>
            </a:endParaRPr>
          </a:p>
          <a:p>
            <a:pPr marL="457200" indent="-457200" algn="just">
              <a:buFont typeface="Wingdings" panose="05000000000000000000" pitchFamily="2" charset="2"/>
              <a:buChar char="Ø"/>
            </a:pPr>
            <a:r>
              <a:rPr lang="en-US" sz="2800" dirty="0">
                <a:latin typeface="+mj-lt"/>
              </a:rPr>
              <a:t>An Adapter Pattern says that just "converts the interface of a class into another interface that a client wants".</a:t>
            </a:r>
          </a:p>
          <a:p>
            <a:pPr marL="457200" indent="-457200" algn="just">
              <a:buFont typeface="Wingdings" panose="05000000000000000000" pitchFamily="2" charset="2"/>
              <a:buChar char="Ø"/>
            </a:pPr>
            <a:endParaRPr lang="en-US" sz="2800" dirty="0">
              <a:latin typeface="+mj-lt"/>
            </a:endParaRPr>
          </a:p>
          <a:p>
            <a:pPr marL="457200" indent="-457200" algn="just">
              <a:buFont typeface="Wingdings" panose="05000000000000000000" pitchFamily="2" charset="2"/>
              <a:buChar char="Ø"/>
            </a:pPr>
            <a:r>
              <a:rPr lang="en-US" sz="2800" dirty="0">
                <a:latin typeface="+mj-lt"/>
              </a:rPr>
              <a:t>In other words, to provide the interface according to client requirement while using the services of a class with a different interface.</a:t>
            </a:r>
          </a:p>
          <a:p>
            <a:pPr marL="457200" indent="-457200" algn="just">
              <a:buFont typeface="Wingdings" panose="05000000000000000000" pitchFamily="2" charset="2"/>
              <a:buChar char="Ø"/>
            </a:pPr>
            <a:endParaRPr lang="en-US" sz="2800" dirty="0">
              <a:latin typeface="+mj-lt"/>
            </a:endParaRPr>
          </a:p>
          <a:p>
            <a:pPr marL="457200" indent="-457200" algn="just">
              <a:buFont typeface="Wingdings" panose="05000000000000000000" pitchFamily="2" charset="2"/>
              <a:buChar char="Ø"/>
            </a:pPr>
            <a:r>
              <a:rPr lang="en-US" sz="2800" dirty="0">
                <a:latin typeface="+mj-lt"/>
              </a:rPr>
              <a:t>The Adapter Pattern is also known as Wrapper.</a:t>
            </a:r>
          </a:p>
          <a:p>
            <a:pPr algn="just"/>
            <a:endParaRPr lang="en-US" sz="2800" dirty="0">
              <a:latin typeface="+mj-lt"/>
            </a:endParaRPr>
          </a:p>
          <a:p>
            <a:pPr algn="just"/>
            <a:r>
              <a:rPr lang="en-US" sz="2800" b="1" u="sng" dirty="0">
                <a:latin typeface="+mj-lt"/>
              </a:rPr>
              <a:t>Advantage of Adapter Pattern:-</a:t>
            </a:r>
          </a:p>
          <a:p>
            <a:pPr marL="457200" indent="-457200" algn="just">
              <a:buFont typeface="Wingdings" panose="05000000000000000000" pitchFamily="2" charset="2"/>
              <a:buChar char="q"/>
            </a:pPr>
            <a:r>
              <a:rPr lang="en-US" sz="2800" dirty="0">
                <a:latin typeface="+mj-lt"/>
              </a:rPr>
              <a:t>It allows two or more previously incompatible objects to interact.</a:t>
            </a:r>
          </a:p>
          <a:p>
            <a:pPr marL="457200" indent="-457200" algn="just">
              <a:buFont typeface="Wingdings" panose="05000000000000000000" pitchFamily="2" charset="2"/>
              <a:buChar char="q"/>
            </a:pPr>
            <a:r>
              <a:rPr lang="en-US" sz="2800" dirty="0">
                <a:latin typeface="+mj-lt"/>
              </a:rPr>
              <a:t>It allows reusability of existing functionality.</a:t>
            </a:r>
          </a:p>
        </p:txBody>
      </p:sp>
    </p:spTree>
    <p:extLst>
      <p:ext uri="{BB962C8B-B14F-4D97-AF65-F5344CB8AC3E}">
        <p14:creationId xmlns:p14="http://schemas.microsoft.com/office/powerpoint/2010/main" val="3635928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5" name="Footer Placeholder 4"/>
          <p:cNvSpPr>
            <a:spLocks noGrp="1"/>
          </p:cNvSpPr>
          <p:nvPr>
            <p:ph type="ftr" sz="quarter" idx="11"/>
          </p:nvPr>
        </p:nvSpPr>
        <p:spPr>
          <a:xfrm>
            <a:off x="4343400" y="6248406"/>
            <a:ext cx="4724400" cy="365125"/>
          </a:xfrm>
        </p:spPr>
        <p:txBody>
          <a:bodyPr/>
          <a:lstStyle/>
          <a:p>
            <a:r>
              <a:rPr lang="en-US" dirty="0"/>
              <a:t>Ibrar Ahmed       Web Technology           Unit 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(Flyweight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228600" y="913140"/>
            <a:ext cx="11734800" cy="5693866"/>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Advantage of Flyweight Design Pattern:-</a:t>
            </a:r>
          </a:p>
          <a:p>
            <a:pPr algn="just"/>
            <a:endParaRPr lang="en-US" sz="2800" b="1" u="sng" dirty="0">
              <a:latin typeface="+mj-lt"/>
            </a:endParaRPr>
          </a:p>
          <a:p>
            <a:pPr marL="457200" indent="-457200" algn="just">
              <a:buFont typeface="Wingdings" panose="05000000000000000000" pitchFamily="2" charset="2"/>
              <a:buChar char="Ø"/>
            </a:pPr>
            <a:r>
              <a:rPr lang="en-US" sz="2800" dirty="0">
                <a:latin typeface="+mj-lt"/>
              </a:rPr>
              <a:t>It reduces the number of objects.</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It reduces the amount of memory and storage devices required if the objects are persisted</a:t>
            </a:r>
          </a:p>
          <a:p>
            <a:pPr algn="just"/>
            <a:endParaRPr lang="en-US" sz="2800" b="1" u="sng" dirty="0">
              <a:latin typeface="+mj-lt"/>
            </a:endParaRPr>
          </a:p>
          <a:p>
            <a:pPr algn="just"/>
            <a:r>
              <a:rPr lang="en-US" sz="2800" b="1" u="sng" dirty="0">
                <a:latin typeface="+mj-lt"/>
              </a:rPr>
              <a:t>Usage of Flyweight Design Pattern:-</a:t>
            </a:r>
          </a:p>
          <a:p>
            <a:pPr algn="just"/>
            <a:r>
              <a:rPr lang="en-US" sz="2800" dirty="0">
                <a:latin typeface="+mj-lt"/>
              </a:rPr>
              <a:t>It is used:</a:t>
            </a:r>
          </a:p>
          <a:p>
            <a:pPr marL="457200" indent="-457200" algn="just">
              <a:buFont typeface="Wingdings" panose="05000000000000000000" pitchFamily="2" charset="2"/>
              <a:buChar char="Ø"/>
            </a:pPr>
            <a:r>
              <a:rPr lang="en-US" sz="2800" dirty="0"/>
              <a:t>When an application uses number of objects</a:t>
            </a:r>
          </a:p>
          <a:p>
            <a:pPr marL="457200" indent="-457200" algn="just">
              <a:buFont typeface="Wingdings" panose="05000000000000000000" pitchFamily="2" charset="2"/>
              <a:buChar char="Ø"/>
            </a:pPr>
            <a:r>
              <a:rPr lang="en-US" sz="2800" dirty="0"/>
              <a:t>When the storage cost is high because of the quantity of objects.</a:t>
            </a:r>
          </a:p>
          <a:p>
            <a:pPr marL="457200" indent="-457200" algn="just">
              <a:buFont typeface="Wingdings" panose="05000000000000000000" pitchFamily="2" charset="2"/>
              <a:buChar char="Ø"/>
            </a:pPr>
            <a:r>
              <a:rPr lang="en-US" sz="2800" dirty="0"/>
              <a:t>When the application does not depend on object identity.      </a:t>
            </a:r>
          </a:p>
          <a:p>
            <a:pPr algn="just"/>
            <a:endParaRPr lang="en-US" sz="2800" dirty="0"/>
          </a:p>
        </p:txBody>
      </p:sp>
    </p:spTree>
    <p:extLst>
      <p:ext uri="{BB962C8B-B14F-4D97-AF65-F5344CB8AC3E}">
        <p14:creationId xmlns:p14="http://schemas.microsoft.com/office/powerpoint/2010/main" val="13532770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Flyweight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2031724" y="838200"/>
            <a:ext cx="7674902" cy="5740577"/>
          </a:xfrm>
          <a:prstGeom prst="rect">
            <a:avLst/>
          </a:prstGeom>
          <a:ln w="12700">
            <a:solidFill>
              <a:schemeClr val="tx1"/>
            </a:solidFill>
          </a:ln>
        </p:spPr>
      </p:pic>
    </p:spTree>
    <p:extLst>
      <p:ext uri="{BB962C8B-B14F-4D97-AF65-F5344CB8AC3E}">
        <p14:creationId xmlns:p14="http://schemas.microsoft.com/office/powerpoint/2010/main" val="8355730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(Flyweight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1105035"/>
            <a:ext cx="11277600" cy="5693866"/>
          </a:xfrm>
          <a:prstGeom prst="rect">
            <a:avLst/>
          </a:prstGeom>
          <a:solidFill>
            <a:schemeClr val="accent3">
              <a:lumMod val="40000"/>
              <a:lumOff val="60000"/>
            </a:schemeClr>
          </a:solidFill>
          <a:ln w="28575">
            <a:solidFill>
              <a:schemeClr val="tx1"/>
            </a:solidFill>
          </a:ln>
        </p:spPr>
        <p:txBody>
          <a:bodyPr wrap="square">
            <a:spAutoFit/>
          </a:bodyPr>
          <a:lstStyle/>
          <a:p>
            <a:pPr marL="342900" indent="-342900" algn="just">
              <a:buFont typeface="Wingdings" panose="05000000000000000000" pitchFamily="2" charset="2"/>
              <a:buChar char="Ø"/>
            </a:pPr>
            <a:r>
              <a:rPr lang="en-US" sz="2800" dirty="0">
                <a:latin typeface="+mj-lt"/>
              </a:rPr>
              <a:t>We are going to create a Shape interface and concrete class Circle implementing the Shape interface. A factory class </a:t>
            </a:r>
            <a:r>
              <a:rPr lang="en-US" sz="2800" dirty="0" err="1">
                <a:latin typeface="+mj-lt"/>
              </a:rPr>
              <a:t>ShapeFactory</a:t>
            </a:r>
            <a:r>
              <a:rPr lang="en-US" sz="2800" dirty="0">
                <a:latin typeface="+mj-lt"/>
              </a:rPr>
              <a:t> is defined as a next step.</a:t>
            </a:r>
          </a:p>
          <a:p>
            <a:pPr marL="342900" indent="-342900" algn="just">
              <a:buFont typeface="Wingdings" panose="05000000000000000000" pitchFamily="2" charset="2"/>
              <a:buChar char="Ø"/>
            </a:pPr>
            <a:endParaRPr lang="en-US" sz="2800" dirty="0">
              <a:latin typeface="+mj-lt"/>
            </a:endParaRPr>
          </a:p>
          <a:p>
            <a:pPr marL="342900" indent="-342900" algn="just">
              <a:buFont typeface="Wingdings" panose="05000000000000000000" pitchFamily="2" charset="2"/>
              <a:buChar char="Ø"/>
            </a:pPr>
            <a:r>
              <a:rPr lang="en-US" sz="2800" dirty="0" err="1">
                <a:latin typeface="+mj-lt"/>
              </a:rPr>
              <a:t>ShapeFactory</a:t>
            </a:r>
            <a:r>
              <a:rPr lang="en-US" sz="2800" dirty="0">
                <a:latin typeface="+mj-lt"/>
              </a:rPr>
              <a:t> has a </a:t>
            </a:r>
            <a:r>
              <a:rPr lang="en-US" sz="2800" dirty="0" err="1">
                <a:latin typeface="+mj-lt"/>
              </a:rPr>
              <a:t>HashMap</a:t>
            </a:r>
            <a:r>
              <a:rPr lang="en-US" sz="2800" dirty="0">
                <a:latin typeface="+mj-lt"/>
              </a:rPr>
              <a:t> of Circle having key as color of the Circle object. Whenever a request comes to create a circle of particular color to </a:t>
            </a:r>
            <a:r>
              <a:rPr lang="en-US" sz="2800" dirty="0" err="1">
                <a:latin typeface="+mj-lt"/>
              </a:rPr>
              <a:t>ShapeFactory</a:t>
            </a:r>
            <a:r>
              <a:rPr lang="en-US" sz="2800" dirty="0">
                <a:latin typeface="+mj-lt"/>
              </a:rPr>
              <a:t>, it checks the circle object in its </a:t>
            </a:r>
            <a:r>
              <a:rPr lang="en-US" sz="2800" dirty="0" err="1">
                <a:latin typeface="+mj-lt"/>
              </a:rPr>
              <a:t>HashMap</a:t>
            </a:r>
            <a:r>
              <a:rPr lang="en-US" sz="2800" dirty="0">
                <a:latin typeface="+mj-lt"/>
              </a:rPr>
              <a:t>, if object of Circle found, that object is returned otherwise a new object is created, stored in </a:t>
            </a:r>
            <a:r>
              <a:rPr lang="en-US" sz="2800" dirty="0" err="1">
                <a:latin typeface="+mj-lt"/>
              </a:rPr>
              <a:t>hashmap</a:t>
            </a:r>
            <a:r>
              <a:rPr lang="en-US" sz="2800" dirty="0">
                <a:latin typeface="+mj-lt"/>
              </a:rPr>
              <a:t> for future use, and returned to client.</a:t>
            </a:r>
          </a:p>
          <a:p>
            <a:pPr marL="342900" indent="-342900" algn="just">
              <a:buFont typeface="Wingdings" panose="05000000000000000000" pitchFamily="2" charset="2"/>
              <a:buChar char="Ø"/>
            </a:pPr>
            <a:endParaRPr lang="en-US" sz="2800" dirty="0">
              <a:latin typeface="+mj-lt"/>
            </a:endParaRPr>
          </a:p>
          <a:p>
            <a:pPr marL="342900" indent="-342900" algn="just">
              <a:buFont typeface="Wingdings" panose="05000000000000000000" pitchFamily="2" charset="2"/>
              <a:buChar char="Ø"/>
            </a:pPr>
            <a:r>
              <a:rPr lang="en-US" sz="2800" dirty="0" err="1">
                <a:latin typeface="+mj-lt"/>
              </a:rPr>
              <a:t>FlyWeightPatternDemo</a:t>
            </a:r>
            <a:r>
              <a:rPr lang="en-US" sz="2800" dirty="0">
                <a:latin typeface="+mj-lt"/>
              </a:rPr>
              <a:t>, our demo class, will use </a:t>
            </a:r>
            <a:r>
              <a:rPr lang="en-US" sz="2800" dirty="0" err="1">
                <a:latin typeface="+mj-lt"/>
              </a:rPr>
              <a:t>ShapeFactory</a:t>
            </a:r>
            <a:r>
              <a:rPr lang="en-US" sz="2800" dirty="0">
                <a:latin typeface="+mj-lt"/>
              </a:rPr>
              <a:t> to get a Shape object. It will pass information (red / green / blue/ black / white) to </a:t>
            </a:r>
            <a:r>
              <a:rPr lang="en-US" sz="2800" dirty="0" err="1">
                <a:latin typeface="+mj-lt"/>
              </a:rPr>
              <a:t>ShapeFactory</a:t>
            </a:r>
            <a:r>
              <a:rPr lang="en-US" sz="2800" dirty="0">
                <a:latin typeface="+mj-lt"/>
              </a:rPr>
              <a:t> to get the circle of desired color it needs.</a:t>
            </a:r>
          </a:p>
        </p:txBody>
      </p:sp>
    </p:spTree>
    <p:extLst>
      <p:ext uri="{BB962C8B-B14F-4D97-AF65-F5344CB8AC3E}">
        <p14:creationId xmlns:p14="http://schemas.microsoft.com/office/powerpoint/2010/main" val="349873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(Flyweight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152400" y="990600"/>
            <a:ext cx="4445179" cy="3585346"/>
          </a:xfrm>
          <a:prstGeom prst="rect">
            <a:avLst/>
          </a:prstGeom>
          <a:ln w="12700">
            <a:solidFill>
              <a:schemeClr val="tx1"/>
            </a:solidFill>
          </a:ln>
        </p:spPr>
      </p:pic>
      <p:pic>
        <p:nvPicPr>
          <p:cNvPr id="10" name="Picture 9"/>
          <p:cNvPicPr>
            <a:picLocks noChangeAspect="1"/>
          </p:cNvPicPr>
          <p:nvPr/>
        </p:nvPicPr>
        <p:blipFill>
          <a:blip r:embed="rId3"/>
          <a:stretch>
            <a:fillRect/>
          </a:stretch>
        </p:blipFill>
        <p:spPr>
          <a:xfrm>
            <a:off x="6934201" y="952282"/>
            <a:ext cx="4648200" cy="5776404"/>
          </a:xfrm>
          <a:prstGeom prst="rect">
            <a:avLst/>
          </a:prstGeom>
          <a:ln w="3175">
            <a:solidFill>
              <a:schemeClr val="tx1"/>
            </a:solidFill>
          </a:ln>
        </p:spPr>
      </p:pic>
    </p:spTree>
    <p:extLst>
      <p:ext uri="{BB962C8B-B14F-4D97-AF65-F5344CB8AC3E}">
        <p14:creationId xmlns:p14="http://schemas.microsoft.com/office/powerpoint/2010/main" val="33102931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(Flyweight Design Pattern)</a:t>
            </a:r>
          </a:p>
          <a:p>
            <a:pPr algn="ctr">
              <a:spcBef>
                <a:spcPct val="0"/>
              </a:spcBef>
              <a:defRPr/>
            </a:pPr>
            <a:endParaRPr lang="en-US" sz="3200" dirty="0"/>
          </a:p>
        </p:txBody>
      </p:sp>
      <p:sp>
        <p:nvSpPr>
          <p:cNvPr id="2" name="Rectangle 1"/>
          <p:cNvSpPr/>
          <p:nvPr/>
        </p:nvSpPr>
        <p:spPr>
          <a:xfrm>
            <a:off x="190500" y="914400"/>
            <a:ext cx="2514600" cy="523220"/>
          </a:xfrm>
          <a:prstGeom prst="rect">
            <a:avLst/>
          </a:prstGeom>
          <a:ln w="12700">
            <a:solidFill>
              <a:schemeClr val="tx1"/>
            </a:solidFill>
          </a:ln>
        </p:spPr>
        <p:txBody>
          <a:bodyPr wrap="square">
            <a:spAutoFit/>
          </a:bodyPr>
          <a:lstStyle/>
          <a:p>
            <a:pPr lvl="0" algn="just">
              <a:spcBef>
                <a:spcPct val="20000"/>
              </a:spcBef>
              <a:defRPr/>
            </a:pPr>
            <a:r>
              <a:rPr lang="en-US" sz="2800" dirty="0"/>
              <a:t>Step 2 cont…….</a:t>
            </a:r>
          </a:p>
        </p:txBody>
      </p:sp>
      <p:pic>
        <p:nvPicPr>
          <p:cNvPr id="3" name="Picture 2"/>
          <p:cNvPicPr>
            <a:picLocks noChangeAspect="1"/>
          </p:cNvPicPr>
          <p:nvPr/>
        </p:nvPicPr>
        <p:blipFill>
          <a:blip r:embed="rId2"/>
          <a:stretch>
            <a:fillRect/>
          </a:stretch>
        </p:blipFill>
        <p:spPr>
          <a:xfrm>
            <a:off x="190500" y="1680340"/>
            <a:ext cx="8420100" cy="3197475"/>
          </a:xfrm>
          <a:prstGeom prst="rect">
            <a:avLst/>
          </a:prstGeom>
        </p:spPr>
      </p:pic>
      <p:pic>
        <p:nvPicPr>
          <p:cNvPr id="5" name="Picture 4"/>
          <p:cNvPicPr>
            <a:picLocks noChangeAspect="1"/>
          </p:cNvPicPr>
          <p:nvPr/>
        </p:nvPicPr>
        <p:blipFill>
          <a:blip r:embed="rId3"/>
          <a:stretch>
            <a:fillRect/>
          </a:stretch>
        </p:blipFill>
        <p:spPr>
          <a:xfrm>
            <a:off x="8610600" y="2057400"/>
            <a:ext cx="3505200" cy="2820415"/>
          </a:xfrm>
          <a:prstGeom prst="rect">
            <a:avLst/>
          </a:prstGeom>
        </p:spPr>
      </p:pic>
    </p:spTree>
    <p:extLst>
      <p:ext uri="{BB962C8B-B14F-4D97-AF65-F5344CB8AC3E}">
        <p14:creationId xmlns:p14="http://schemas.microsoft.com/office/powerpoint/2010/main" val="3275276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(Flyweight Design Pattern)</a:t>
            </a:r>
          </a:p>
          <a:p>
            <a:pPr algn="ctr">
              <a:spcBef>
                <a:spcPct val="0"/>
              </a:spcBef>
              <a:defRPr/>
            </a:pPr>
            <a:endParaRPr lang="en-US" sz="3200" dirty="0"/>
          </a:p>
        </p:txBody>
      </p:sp>
      <p:pic>
        <p:nvPicPr>
          <p:cNvPr id="8" name="Picture 7"/>
          <p:cNvPicPr>
            <a:picLocks noChangeAspect="1"/>
          </p:cNvPicPr>
          <p:nvPr/>
        </p:nvPicPr>
        <p:blipFill>
          <a:blip r:embed="rId2"/>
          <a:stretch>
            <a:fillRect/>
          </a:stretch>
        </p:blipFill>
        <p:spPr>
          <a:xfrm>
            <a:off x="4800600" y="944245"/>
            <a:ext cx="7290324" cy="5777237"/>
          </a:xfrm>
          <a:prstGeom prst="rect">
            <a:avLst/>
          </a:prstGeom>
          <a:ln w="19050">
            <a:solidFill>
              <a:schemeClr val="tx1"/>
            </a:solidFill>
          </a:ln>
        </p:spPr>
      </p:pic>
      <p:pic>
        <p:nvPicPr>
          <p:cNvPr id="9" name="Picture 8"/>
          <p:cNvPicPr>
            <a:picLocks noChangeAspect="1"/>
          </p:cNvPicPr>
          <p:nvPr/>
        </p:nvPicPr>
        <p:blipFill>
          <a:blip r:embed="rId3"/>
          <a:stretch>
            <a:fillRect/>
          </a:stretch>
        </p:blipFill>
        <p:spPr>
          <a:xfrm>
            <a:off x="119018" y="944245"/>
            <a:ext cx="4622073" cy="2103755"/>
          </a:xfrm>
          <a:prstGeom prst="rect">
            <a:avLst/>
          </a:prstGeom>
          <a:ln w="9525">
            <a:solidFill>
              <a:schemeClr val="tx1"/>
            </a:solidFill>
          </a:ln>
        </p:spPr>
      </p:pic>
    </p:spTree>
    <p:extLst>
      <p:ext uri="{BB962C8B-B14F-4D97-AF65-F5344CB8AC3E}">
        <p14:creationId xmlns:p14="http://schemas.microsoft.com/office/powerpoint/2010/main" val="4660905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(Flyweight Design Pattern)</a:t>
            </a:r>
          </a:p>
          <a:p>
            <a:pPr algn="ctr">
              <a:spcBef>
                <a:spcPct val="0"/>
              </a:spcBef>
              <a:defRPr/>
            </a:pPr>
            <a:endParaRPr lang="en-US" sz="3200" dirty="0"/>
          </a:p>
        </p:txBody>
      </p:sp>
      <p:pic>
        <p:nvPicPr>
          <p:cNvPr id="2" name="Picture 1"/>
          <p:cNvPicPr>
            <a:picLocks noChangeAspect="1"/>
          </p:cNvPicPr>
          <p:nvPr/>
        </p:nvPicPr>
        <p:blipFill>
          <a:blip r:embed="rId2"/>
          <a:stretch>
            <a:fillRect/>
          </a:stretch>
        </p:blipFill>
        <p:spPr>
          <a:xfrm>
            <a:off x="4981303" y="914400"/>
            <a:ext cx="7104963" cy="5548319"/>
          </a:xfrm>
          <a:prstGeom prst="rect">
            <a:avLst/>
          </a:prstGeom>
          <a:ln w="12700">
            <a:solidFill>
              <a:schemeClr val="tx1"/>
            </a:solidFill>
          </a:ln>
        </p:spPr>
      </p:pic>
      <p:pic>
        <p:nvPicPr>
          <p:cNvPr id="3" name="Picture 2"/>
          <p:cNvPicPr>
            <a:picLocks noChangeAspect="1"/>
          </p:cNvPicPr>
          <p:nvPr/>
        </p:nvPicPr>
        <p:blipFill>
          <a:blip r:embed="rId3"/>
          <a:stretch>
            <a:fillRect/>
          </a:stretch>
        </p:blipFill>
        <p:spPr>
          <a:xfrm>
            <a:off x="76200" y="914400"/>
            <a:ext cx="4876800" cy="1524000"/>
          </a:xfrm>
          <a:prstGeom prst="rect">
            <a:avLst/>
          </a:prstGeom>
          <a:ln w="9525">
            <a:solidFill>
              <a:schemeClr val="tx1"/>
            </a:solidFill>
          </a:ln>
        </p:spPr>
      </p:pic>
      <p:pic>
        <p:nvPicPr>
          <p:cNvPr id="5" name="Picture 4"/>
          <p:cNvPicPr>
            <a:picLocks noChangeAspect="1"/>
          </p:cNvPicPr>
          <p:nvPr/>
        </p:nvPicPr>
        <p:blipFill>
          <a:blip r:embed="rId4"/>
          <a:stretch>
            <a:fillRect/>
          </a:stretch>
        </p:blipFill>
        <p:spPr>
          <a:xfrm>
            <a:off x="11082267" y="1449128"/>
            <a:ext cx="1000265" cy="238158"/>
          </a:xfrm>
          <a:prstGeom prst="rect">
            <a:avLst/>
          </a:prstGeom>
        </p:spPr>
      </p:pic>
    </p:spTree>
    <p:extLst>
      <p:ext uri="{BB962C8B-B14F-4D97-AF65-F5344CB8AC3E}">
        <p14:creationId xmlns:p14="http://schemas.microsoft.com/office/powerpoint/2010/main" val="32000276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(Flyweight Design Pattern)</a:t>
            </a:r>
          </a:p>
          <a:p>
            <a:pPr algn="ctr">
              <a:spcBef>
                <a:spcPct val="0"/>
              </a:spcBef>
              <a:defRPr/>
            </a:pPr>
            <a:endParaRPr lang="en-US" sz="3200" dirty="0"/>
          </a:p>
        </p:txBody>
      </p:sp>
      <p:pic>
        <p:nvPicPr>
          <p:cNvPr id="8" name="Picture 7"/>
          <p:cNvPicPr>
            <a:picLocks noChangeAspect="1"/>
          </p:cNvPicPr>
          <p:nvPr/>
        </p:nvPicPr>
        <p:blipFill>
          <a:blip r:embed="rId2"/>
          <a:stretch>
            <a:fillRect/>
          </a:stretch>
        </p:blipFill>
        <p:spPr>
          <a:xfrm>
            <a:off x="3352800" y="822323"/>
            <a:ext cx="5191133" cy="6035677"/>
          </a:xfrm>
          <a:prstGeom prst="rect">
            <a:avLst/>
          </a:prstGeom>
          <a:ln w="19050">
            <a:solidFill>
              <a:schemeClr val="tx1"/>
            </a:solidFill>
          </a:ln>
        </p:spPr>
      </p:pic>
    </p:spTree>
    <p:extLst>
      <p:ext uri="{BB962C8B-B14F-4D97-AF65-F5344CB8AC3E}">
        <p14:creationId xmlns:p14="http://schemas.microsoft.com/office/powerpoint/2010/main" val="1979867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295400"/>
            <a:ext cx="10591800" cy="3657600"/>
          </a:xfrm>
          <a:solidFill>
            <a:schemeClr val="tx2">
              <a:lumMod val="60000"/>
              <a:lumOff val="40000"/>
            </a:schemeClr>
          </a:solidFill>
          <a:ln w="19050">
            <a:solidFill>
              <a:schemeClr val="tx1"/>
            </a:solidFill>
          </a:ln>
        </p:spPr>
        <p:txBody>
          <a:bodyPr>
            <a:normAutofit/>
          </a:bodyPr>
          <a:lstStyle/>
          <a:p>
            <a:pPr marL="0" indent="0" algn="just">
              <a:buNone/>
            </a:pPr>
            <a:r>
              <a:rPr lang="en-US" sz="2800" dirty="0"/>
              <a:t>Topic :</a:t>
            </a:r>
            <a:r>
              <a:rPr lang="en-US" sz="2800" dirty="0">
                <a:solidFill>
                  <a:srgbClr val="FF0000"/>
                </a:solidFill>
              </a:rPr>
              <a:t> </a:t>
            </a:r>
            <a:r>
              <a:rPr lang="en-US" sz="2800" dirty="0"/>
              <a:t>Structural Pattern II (Proxy Pattern)</a:t>
            </a:r>
          </a:p>
          <a:p>
            <a:pPr marL="0" indent="0" algn="just">
              <a:buNone/>
            </a:pPr>
            <a:endParaRPr lang="en-US" sz="2800" dirty="0"/>
          </a:p>
          <a:p>
            <a:pPr algn="just"/>
            <a:r>
              <a:rPr lang="en-US" sz="2800" dirty="0"/>
              <a:t>In this topic, the students will gain , The idea of a Structural design pattern, According to GoF, a Proxy Pattern "provides the control for accessing the original object".</a:t>
            </a:r>
          </a:p>
        </p:txBody>
      </p:sp>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Objective</a:t>
            </a:r>
          </a:p>
        </p:txBody>
      </p:sp>
    </p:spTree>
    <p:extLst>
      <p:ext uri="{BB962C8B-B14F-4D97-AF65-F5344CB8AC3E}">
        <p14:creationId xmlns:p14="http://schemas.microsoft.com/office/powerpoint/2010/main" val="33751415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II (Proxy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228600" y="845053"/>
            <a:ext cx="11734800" cy="5693866"/>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Proxy  Design Pattern:-</a:t>
            </a:r>
          </a:p>
          <a:p>
            <a:pPr marL="457200" indent="-457200" algn="just">
              <a:buFont typeface="Wingdings" panose="05000000000000000000" pitchFamily="2" charset="2"/>
              <a:buChar char="Ø"/>
            </a:pPr>
            <a:r>
              <a:rPr lang="en-US" sz="2800" dirty="0">
                <a:latin typeface="+mj-lt"/>
              </a:rPr>
              <a:t>Simply, proxy means an object representing another </a:t>
            </a:r>
            <a:r>
              <a:rPr lang="en-US" sz="2800" dirty="0" err="1">
                <a:latin typeface="+mj-lt"/>
              </a:rPr>
              <a:t>object.According</a:t>
            </a:r>
            <a:r>
              <a:rPr lang="en-US" sz="2800" dirty="0">
                <a:latin typeface="+mj-lt"/>
              </a:rPr>
              <a:t> to GoF, a Proxy Pattern "provides the control for accessing the original object".</a:t>
            </a:r>
          </a:p>
          <a:p>
            <a:pPr marL="457200" indent="-457200" algn="just">
              <a:buFont typeface="Wingdings" panose="05000000000000000000" pitchFamily="2" charset="2"/>
              <a:buChar char="Ø"/>
            </a:pPr>
            <a:endParaRPr lang="en-US" sz="2800" dirty="0">
              <a:latin typeface="+mj-lt"/>
            </a:endParaRPr>
          </a:p>
          <a:p>
            <a:pPr marL="457200" indent="-457200" algn="just">
              <a:buFont typeface="Wingdings" panose="05000000000000000000" pitchFamily="2" charset="2"/>
              <a:buChar char="Ø"/>
            </a:pPr>
            <a:r>
              <a:rPr lang="en-US" sz="2800" dirty="0">
                <a:latin typeface="+mj-lt"/>
              </a:rPr>
              <a:t>So, we can perform many operations like hiding the information of original object, on demand loading </a:t>
            </a:r>
            <a:r>
              <a:rPr lang="en-US" sz="2800" dirty="0" err="1">
                <a:latin typeface="+mj-lt"/>
              </a:rPr>
              <a:t>etc.Proxy</a:t>
            </a:r>
            <a:r>
              <a:rPr lang="en-US" sz="2800" dirty="0">
                <a:latin typeface="+mj-lt"/>
              </a:rPr>
              <a:t> pattern is also known as Surrogate or Placeholder.</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In proxy pattern, a class represents functionality of another class. This type of design pattern comes under structural pattern.</a:t>
            </a:r>
          </a:p>
          <a:p>
            <a:pPr marL="457200" indent="-457200" algn="just">
              <a:buFont typeface="Wingdings" panose="05000000000000000000" pitchFamily="2" charset="2"/>
              <a:buChar char="Ø"/>
            </a:pPr>
            <a:endParaRPr lang="en-US" sz="2800" dirty="0">
              <a:latin typeface="+mj-lt"/>
            </a:endParaRPr>
          </a:p>
          <a:p>
            <a:pPr marL="457200" indent="-457200" algn="just">
              <a:buFont typeface="Wingdings" panose="05000000000000000000" pitchFamily="2" charset="2"/>
              <a:buChar char="Ø"/>
            </a:pPr>
            <a:r>
              <a:rPr lang="en-US" sz="2800" dirty="0">
                <a:latin typeface="+mj-lt"/>
              </a:rPr>
              <a:t>In proxy pattern, we create object having original object to interface its functionality to outer world.</a:t>
            </a:r>
          </a:p>
        </p:txBody>
      </p:sp>
    </p:spTree>
    <p:extLst>
      <p:ext uri="{BB962C8B-B14F-4D97-AF65-F5344CB8AC3E}">
        <p14:creationId xmlns:p14="http://schemas.microsoft.com/office/powerpoint/2010/main" val="350340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(Adapter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44434" y="889592"/>
            <a:ext cx="11277600" cy="5262979"/>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Usage of Adapter pattern:-</a:t>
            </a:r>
          </a:p>
          <a:p>
            <a:pPr algn="just"/>
            <a:endParaRPr lang="en-US" sz="2800" b="1" u="sng" dirty="0">
              <a:latin typeface="+mj-lt"/>
            </a:endParaRPr>
          </a:p>
          <a:p>
            <a:pPr algn="just"/>
            <a:r>
              <a:rPr lang="en-US" sz="2800" dirty="0">
                <a:latin typeface="+mj-lt"/>
              </a:rPr>
              <a:t>It is used</a:t>
            </a:r>
          </a:p>
          <a:p>
            <a:pPr algn="just"/>
            <a:endParaRPr lang="en-US" sz="2800" b="1" u="sng" dirty="0">
              <a:latin typeface="+mj-lt"/>
            </a:endParaRPr>
          </a:p>
          <a:p>
            <a:pPr marL="457200" indent="-457200" algn="just">
              <a:buFont typeface="Wingdings" panose="05000000000000000000" pitchFamily="2" charset="2"/>
              <a:buChar char="Ø"/>
            </a:pPr>
            <a:r>
              <a:rPr lang="en-US" sz="2800" dirty="0">
                <a:latin typeface="+mj-lt"/>
              </a:rPr>
              <a:t>When an object needs to utilize an existing class with an incompatible interface.</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When you want to create a reusable class that cooperates with classes which don't have compatible interfaces.</a:t>
            </a:r>
          </a:p>
          <a:p>
            <a:pPr algn="just"/>
            <a:endParaRPr lang="en-US" sz="2800" dirty="0">
              <a:latin typeface="+mj-lt"/>
            </a:endParaRPr>
          </a:p>
          <a:p>
            <a:pPr marL="457200" indent="-457200" algn="just">
              <a:buFont typeface="Wingdings" panose="05000000000000000000" pitchFamily="2" charset="2"/>
              <a:buChar char="Ø"/>
            </a:pPr>
            <a:r>
              <a:rPr lang="en-US" sz="2800" dirty="0">
                <a:latin typeface="+mj-lt"/>
              </a:rPr>
              <a:t>When you want to create a reusable class that cooperates with classes which don't have compatible interfaces.</a:t>
            </a:r>
          </a:p>
        </p:txBody>
      </p:sp>
    </p:spTree>
    <p:extLst>
      <p:ext uri="{BB962C8B-B14F-4D97-AF65-F5344CB8AC3E}">
        <p14:creationId xmlns:p14="http://schemas.microsoft.com/office/powerpoint/2010/main" val="40216297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Structural patterns (Proxy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228600" y="1093378"/>
            <a:ext cx="11734800" cy="5262979"/>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800" b="1" u="sng" dirty="0">
                <a:latin typeface="+mj-lt"/>
              </a:rPr>
              <a:t>Advantage of Proxy Design Pattern:-</a:t>
            </a:r>
          </a:p>
          <a:p>
            <a:pPr algn="just"/>
            <a:endParaRPr lang="en-US" sz="2800" b="1" u="sng" dirty="0">
              <a:latin typeface="+mj-lt"/>
            </a:endParaRPr>
          </a:p>
          <a:p>
            <a:pPr marL="457200" indent="-457200" algn="just">
              <a:buFont typeface="Wingdings" panose="05000000000000000000" pitchFamily="2" charset="2"/>
              <a:buChar char="Ø"/>
            </a:pPr>
            <a:r>
              <a:rPr lang="en-US" sz="2800" dirty="0">
                <a:latin typeface="+mj-lt"/>
              </a:rPr>
              <a:t>It provides the protection to the original object from the outside world.</a:t>
            </a:r>
          </a:p>
          <a:p>
            <a:pPr algn="just"/>
            <a:endParaRPr lang="en-US" sz="2800" b="1" u="sng" dirty="0">
              <a:latin typeface="+mj-lt"/>
            </a:endParaRPr>
          </a:p>
          <a:p>
            <a:pPr algn="just"/>
            <a:r>
              <a:rPr lang="en-US" sz="2800" b="1" u="sng" dirty="0">
                <a:latin typeface="+mj-lt"/>
              </a:rPr>
              <a:t>Usage of  Proxy  Design Pattern:-</a:t>
            </a:r>
          </a:p>
          <a:p>
            <a:pPr algn="just"/>
            <a:r>
              <a:rPr lang="en-US" sz="2800" dirty="0">
                <a:latin typeface="+mj-lt"/>
              </a:rPr>
              <a:t>It is used:</a:t>
            </a:r>
          </a:p>
          <a:p>
            <a:pPr marL="457200" indent="-457200" algn="just">
              <a:buFont typeface="Wingdings" panose="05000000000000000000" pitchFamily="2" charset="2"/>
              <a:buChar char="Ø"/>
            </a:pPr>
            <a:r>
              <a:rPr lang="en-US" sz="2800" dirty="0"/>
              <a:t>It can be used in Virtual Proxy scenario---Consider a situation where there is multiple database call to extract huge size image.</a:t>
            </a:r>
          </a:p>
          <a:p>
            <a:pPr algn="just"/>
            <a:endParaRPr lang="en-US" sz="2800" dirty="0"/>
          </a:p>
          <a:p>
            <a:pPr marL="457200" indent="-457200" algn="just">
              <a:buFont typeface="Wingdings" panose="05000000000000000000" pitchFamily="2" charset="2"/>
              <a:buChar char="Ø"/>
            </a:pPr>
            <a:r>
              <a:rPr lang="en-US" sz="2800" dirty="0"/>
              <a:t>It can be used in Protective Proxy scenario---It acts as an authorization layer to verify that whether the actual user has access the appropriate content or not.</a:t>
            </a:r>
          </a:p>
        </p:txBody>
      </p:sp>
    </p:spTree>
    <p:extLst>
      <p:ext uri="{BB962C8B-B14F-4D97-AF65-F5344CB8AC3E}">
        <p14:creationId xmlns:p14="http://schemas.microsoft.com/office/powerpoint/2010/main" val="3873193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UML\Structure for Proxy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8" name="Picture 7"/>
          <p:cNvPicPr>
            <a:picLocks noChangeAspect="1"/>
          </p:cNvPicPr>
          <p:nvPr/>
        </p:nvPicPr>
        <p:blipFill>
          <a:blip r:embed="rId2"/>
          <a:stretch>
            <a:fillRect/>
          </a:stretch>
        </p:blipFill>
        <p:spPr>
          <a:xfrm>
            <a:off x="835252" y="1219200"/>
            <a:ext cx="10775451" cy="4947338"/>
          </a:xfrm>
          <a:prstGeom prst="rect">
            <a:avLst/>
          </a:prstGeom>
          <a:ln w="12700">
            <a:solidFill>
              <a:schemeClr val="tx1"/>
            </a:solidFill>
          </a:ln>
        </p:spPr>
      </p:pic>
    </p:spTree>
    <p:extLst>
      <p:ext uri="{BB962C8B-B14F-4D97-AF65-F5344CB8AC3E}">
        <p14:creationId xmlns:p14="http://schemas.microsoft.com/office/powerpoint/2010/main" val="28755190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(Proxy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1531568"/>
            <a:ext cx="11277600" cy="3970318"/>
          </a:xfrm>
          <a:prstGeom prst="rect">
            <a:avLst/>
          </a:prstGeom>
          <a:solidFill>
            <a:schemeClr val="accent3">
              <a:lumMod val="40000"/>
              <a:lumOff val="60000"/>
            </a:schemeClr>
          </a:solidFill>
          <a:ln w="28575">
            <a:solidFill>
              <a:schemeClr val="tx1"/>
            </a:solidFill>
          </a:ln>
        </p:spPr>
        <p:txBody>
          <a:bodyPr wrap="square">
            <a:spAutoFit/>
          </a:bodyPr>
          <a:lstStyle/>
          <a:p>
            <a:pPr marL="342900" indent="-342900" algn="just">
              <a:buFont typeface="Wingdings" panose="05000000000000000000" pitchFamily="2" charset="2"/>
              <a:buChar char="Ø"/>
            </a:pPr>
            <a:r>
              <a:rPr lang="en-US" sz="2800" dirty="0">
                <a:latin typeface="+mj-lt"/>
              </a:rPr>
              <a:t>We are going to create an Image interface and concrete classes implementing the Image interface. </a:t>
            </a:r>
            <a:r>
              <a:rPr lang="en-US" sz="2800" dirty="0" err="1">
                <a:latin typeface="+mj-lt"/>
              </a:rPr>
              <a:t>ProxyImage</a:t>
            </a:r>
            <a:r>
              <a:rPr lang="en-US" sz="2800" dirty="0">
                <a:latin typeface="+mj-lt"/>
              </a:rPr>
              <a:t> is a </a:t>
            </a:r>
            <a:r>
              <a:rPr lang="en-US" sz="2800" dirty="0" err="1">
                <a:latin typeface="+mj-lt"/>
              </a:rPr>
              <a:t>a</a:t>
            </a:r>
            <a:r>
              <a:rPr lang="en-US" sz="2800" dirty="0">
                <a:latin typeface="+mj-lt"/>
              </a:rPr>
              <a:t> proxy class to reduce memory footprint of </a:t>
            </a:r>
            <a:r>
              <a:rPr lang="en-US" sz="2800" dirty="0" err="1">
                <a:latin typeface="+mj-lt"/>
              </a:rPr>
              <a:t>RealImage</a:t>
            </a:r>
            <a:r>
              <a:rPr lang="en-US" sz="2800" dirty="0">
                <a:latin typeface="+mj-lt"/>
              </a:rPr>
              <a:t> object loading.</a:t>
            </a:r>
          </a:p>
          <a:p>
            <a:pPr marL="342900" indent="-342900" algn="just">
              <a:buFont typeface="Wingdings" panose="05000000000000000000" pitchFamily="2" charset="2"/>
              <a:buChar char="Ø"/>
            </a:pPr>
            <a:endParaRPr lang="en-US" sz="2800" dirty="0">
              <a:latin typeface="+mj-lt"/>
            </a:endParaRPr>
          </a:p>
          <a:p>
            <a:pPr marL="342900" indent="-342900" algn="just">
              <a:buFont typeface="Wingdings" panose="05000000000000000000" pitchFamily="2" charset="2"/>
              <a:buChar char="Ø"/>
            </a:pPr>
            <a:r>
              <a:rPr lang="en-US" sz="2800" dirty="0" err="1">
                <a:latin typeface="+mj-lt"/>
              </a:rPr>
              <a:t>ProxyPatternDemo</a:t>
            </a:r>
            <a:r>
              <a:rPr lang="en-US" sz="2800" dirty="0">
                <a:latin typeface="+mj-lt"/>
              </a:rPr>
              <a:t>, our demo class, will use </a:t>
            </a:r>
            <a:r>
              <a:rPr lang="en-US" sz="2800" dirty="0" err="1">
                <a:latin typeface="+mj-lt"/>
              </a:rPr>
              <a:t>ProxyImage</a:t>
            </a:r>
            <a:r>
              <a:rPr lang="en-US" sz="2800" dirty="0">
                <a:latin typeface="+mj-lt"/>
              </a:rPr>
              <a:t> to get an Image object to load and display as it needs.</a:t>
            </a:r>
          </a:p>
          <a:p>
            <a:pPr marL="342900" indent="-342900" algn="just">
              <a:buFont typeface="Wingdings" panose="05000000000000000000" pitchFamily="2" charset="2"/>
              <a:buChar char="Ø"/>
            </a:pPr>
            <a:endParaRPr lang="en-US" sz="2800" dirty="0">
              <a:latin typeface="+mj-lt"/>
            </a:endParaRPr>
          </a:p>
          <a:p>
            <a:pPr marL="342900" indent="-342900" algn="just">
              <a:buFont typeface="Wingdings" panose="05000000000000000000" pitchFamily="2" charset="2"/>
              <a:buChar char="Ø"/>
            </a:pPr>
            <a:r>
              <a:rPr lang="en-US" sz="2800" dirty="0">
                <a:latin typeface="+mj-lt"/>
              </a:rPr>
              <a:t>In proxy pattern, a class represents functionality of another class. This type of design pattern comes under structural pattern.</a:t>
            </a:r>
          </a:p>
        </p:txBody>
      </p:sp>
    </p:spTree>
    <p:extLst>
      <p:ext uri="{BB962C8B-B14F-4D97-AF65-F5344CB8AC3E}">
        <p14:creationId xmlns:p14="http://schemas.microsoft.com/office/powerpoint/2010/main" val="2733283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(Proxy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155950" y="914400"/>
            <a:ext cx="3752100" cy="2724296"/>
          </a:xfrm>
          <a:prstGeom prst="rect">
            <a:avLst/>
          </a:prstGeom>
          <a:ln w="12700">
            <a:solidFill>
              <a:schemeClr val="tx1"/>
            </a:solidFill>
          </a:ln>
        </p:spPr>
      </p:pic>
      <p:pic>
        <p:nvPicPr>
          <p:cNvPr id="5" name="Picture 4"/>
          <p:cNvPicPr>
            <a:picLocks noChangeAspect="1"/>
          </p:cNvPicPr>
          <p:nvPr/>
        </p:nvPicPr>
        <p:blipFill>
          <a:blip r:embed="rId3"/>
          <a:stretch>
            <a:fillRect/>
          </a:stretch>
        </p:blipFill>
        <p:spPr>
          <a:xfrm>
            <a:off x="6007491" y="914401"/>
            <a:ext cx="6028560" cy="5824892"/>
          </a:xfrm>
          <a:prstGeom prst="rect">
            <a:avLst/>
          </a:prstGeom>
          <a:ln w="12700">
            <a:solidFill>
              <a:schemeClr val="tx1"/>
            </a:solidFill>
          </a:ln>
        </p:spPr>
      </p:pic>
      <p:pic>
        <p:nvPicPr>
          <p:cNvPr id="8" name="Picture 7"/>
          <p:cNvPicPr>
            <a:picLocks noChangeAspect="1"/>
          </p:cNvPicPr>
          <p:nvPr/>
        </p:nvPicPr>
        <p:blipFill>
          <a:blip r:embed="rId4"/>
          <a:stretch>
            <a:fillRect/>
          </a:stretch>
        </p:blipFill>
        <p:spPr>
          <a:xfrm>
            <a:off x="304800" y="4055147"/>
            <a:ext cx="5142806" cy="1282648"/>
          </a:xfrm>
          <a:prstGeom prst="rect">
            <a:avLst/>
          </a:prstGeom>
          <a:ln w="6350">
            <a:solidFill>
              <a:schemeClr val="tx1"/>
            </a:solidFill>
          </a:ln>
        </p:spPr>
      </p:pic>
      <p:sp>
        <p:nvSpPr>
          <p:cNvPr id="11" name="Right Arrow 10"/>
          <p:cNvSpPr/>
          <p:nvPr/>
        </p:nvSpPr>
        <p:spPr>
          <a:xfrm>
            <a:off x="5543144" y="4568455"/>
            <a:ext cx="368808" cy="256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6916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(Proxy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5" name="Picture 4"/>
          <p:cNvPicPr>
            <a:picLocks noChangeAspect="1"/>
          </p:cNvPicPr>
          <p:nvPr/>
        </p:nvPicPr>
        <p:blipFill>
          <a:blip r:embed="rId2"/>
          <a:stretch>
            <a:fillRect/>
          </a:stretch>
        </p:blipFill>
        <p:spPr>
          <a:xfrm>
            <a:off x="5334000" y="1016587"/>
            <a:ext cx="5124984" cy="5711426"/>
          </a:xfrm>
          <a:prstGeom prst="rect">
            <a:avLst/>
          </a:prstGeom>
          <a:ln w="12700">
            <a:solidFill>
              <a:schemeClr val="tx1"/>
            </a:solidFill>
          </a:ln>
        </p:spPr>
      </p:pic>
      <p:sp>
        <p:nvSpPr>
          <p:cNvPr id="8" name="TextBox 7"/>
          <p:cNvSpPr txBox="1"/>
          <p:nvPr/>
        </p:nvSpPr>
        <p:spPr>
          <a:xfrm>
            <a:off x="1600200" y="1016587"/>
            <a:ext cx="3084503" cy="461665"/>
          </a:xfrm>
          <a:prstGeom prst="rect">
            <a:avLst/>
          </a:prstGeom>
          <a:noFill/>
          <a:ln w="12700">
            <a:solidFill>
              <a:schemeClr val="tx1"/>
            </a:solidFill>
          </a:ln>
        </p:spPr>
        <p:txBody>
          <a:bodyPr wrap="square" rtlCol="0">
            <a:spAutoFit/>
          </a:bodyPr>
          <a:lstStyle/>
          <a:p>
            <a:r>
              <a:rPr lang="en-US" sz="2400" dirty="0"/>
              <a:t>Step -2 Cont.……..</a:t>
            </a:r>
          </a:p>
        </p:txBody>
      </p:sp>
    </p:spTree>
    <p:extLst>
      <p:ext uri="{BB962C8B-B14F-4D97-AF65-F5344CB8AC3E}">
        <p14:creationId xmlns:p14="http://schemas.microsoft.com/office/powerpoint/2010/main" val="37178545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a:solidFill>
                <a:srgbClr val="FF0000"/>
              </a:solidFill>
            </a:endParaRPr>
          </a:p>
          <a:p>
            <a:pPr algn="ctr">
              <a:spcBef>
                <a:spcPct val="0"/>
              </a:spcBef>
              <a:defRPr/>
            </a:pPr>
            <a:r>
              <a:rPr lang="en-US" sz="3200" dirty="0"/>
              <a:t>Implementation of (Proxy  Design Pattern)</a:t>
            </a:r>
          </a:p>
          <a:p>
            <a:pPr algn="ctr">
              <a:spcBef>
                <a:spcPct val="0"/>
              </a:spcBef>
              <a:defRPr/>
            </a:pPr>
            <a:endParaRPr lang="en-US" sz="3200" dirty="0"/>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pic>
        <p:nvPicPr>
          <p:cNvPr id="3" name="Picture 2"/>
          <p:cNvPicPr>
            <a:picLocks noChangeAspect="1"/>
          </p:cNvPicPr>
          <p:nvPr/>
        </p:nvPicPr>
        <p:blipFill>
          <a:blip r:embed="rId2"/>
          <a:stretch>
            <a:fillRect/>
          </a:stretch>
        </p:blipFill>
        <p:spPr>
          <a:xfrm>
            <a:off x="73865" y="879260"/>
            <a:ext cx="6761069" cy="5842222"/>
          </a:xfrm>
          <a:prstGeom prst="rect">
            <a:avLst/>
          </a:prstGeom>
          <a:ln w="9525">
            <a:solidFill>
              <a:schemeClr val="tx1"/>
            </a:solidFill>
          </a:ln>
        </p:spPr>
      </p:pic>
      <p:pic>
        <p:nvPicPr>
          <p:cNvPr id="9" name="Picture 8"/>
          <p:cNvPicPr>
            <a:picLocks noChangeAspect="1"/>
          </p:cNvPicPr>
          <p:nvPr/>
        </p:nvPicPr>
        <p:blipFill>
          <a:blip r:embed="rId3"/>
          <a:stretch>
            <a:fillRect/>
          </a:stretch>
        </p:blipFill>
        <p:spPr>
          <a:xfrm>
            <a:off x="7620000" y="1910024"/>
            <a:ext cx="3714606" cy="2534968"/>
          </a:xfrm>
          <a:prstGeom prst="rect">
            <a:avLst/>
          </a:prstGeom>
          <a:ln w="12700">
            <a:solidFill>
              <a:schemeClr val="tx1"/>
            </a:solidFill>
          </a:ln>
        </p:spPr>
      </p:pic>
    </p:spTree>
    <p:extLst>
      <p:ext uri="{BB962C8B-B14F-4D97-AF65-F5344CB8AC3E}">
        <p14:creationId xmlns:p14="http://schemas.microsoft.com/office/powerpoint/2010/main" val="13290978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300" dirty="0"/>
              <a:t>Daily Quiz</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09600" y="1219200"/>
            <a:ext cx="11353800" cy="4893647"/>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400" b="1" dirty="0">
                <a:latin typeface="+mj-lt"/>
              </a:rPr>
              <a:t>You want to minimize development cost by reusing methods? Which design pattern would you choose? </a:t>
            </a:r>
          </a:p>
          <a:p>
            <a:pPr marL="457200" indent="-457200" algn="just">
              <a:buFont typeface="+mj-lt"/>
              <a:buAutoNum type="alphaUcPeriod"/>
            </a:pPr>
            <a:r>
              <a:rPr lang="en-US" sz="2400" b="1" dirty="0">
                <a:latin typeface="+mj-lt"/>
              </a:rPr>
              <a:t> </a:t>
            </a:r>
            <a:r>
              <a:rPr lang="en-US" sz="2400" dirty="0">
                <a:latin typeface="+mj-lt"/>
              </a:rPr>
              <a:t>Adapter Pattern</a:t>
            </a:r>
          </a:p>
          <a:p>
            <a:pPr marL="457200" indent="-457200" algn="just">
              <a:buFont typeface="+mj-lt"/>
              <a:buAutoNum type="alphaUcPeriod"/>
            </a:pPr>
            <a:r>
              <a:rPr lang="en-US" sz="2400" dirty="0">
                <a:latin typeface="+mj-lt"/>
              </a:rPr>
              <a:t> Singleton Pattern</a:t>
            </a:r>
          </a:p>
          <a:p>
            <a:pPr marL="457200" indent="-457200" algn="just">
              <a:buFont typeface="+mj-lt"/>
              <a:buAutoNum type="alphaUcPeriod"/>
            </a:pPr>
            <a:r>
              <a:rPr lang="en-US" sz="2400" dirty="0">
                <a:latin typeface="+mj-lt"/>
              </a:rPr>
              <a:t> Delegation pattern</a:t>
            </a:r>
          </a:p>
          <a:p>
            <a:pPr marL="457200" indent="-457200" algn="just">
              <a:buFont typeface="+mj-lt"/>
              <a:buAutoNum type="alphaUcPeriod"/>
            </a:pPr>
            <a:r>
              <a:rPr lang="en-US" sz="2400" dirty="0">
                <a:latin typeface="+mj-lt"/>
              </a:rPr>
              <a:t> Immutable Pattern</a:t>
            </a:r>
          </a:p>
          <a:p>
            <a:pPr algn="just"/>
            <a:endParaRPr lang="en-US" sz="2400" dirty="0">
              <a:latin typeface="+mj-lt"/>
            </a:endParaRPr>
          </a:p>
          <a:p>
            <a:pPr algn="just"/>
            <a:r>
              <a:rPr lang="en-US" sz="2400" b="1" dirty="0">
                <a:latin typeface="+mj-lt"/>
              </a:rPr>
              <a:t>Which design pattern defines one-to-many dependency among objects? </a:t>
            </a:r>
          </a:p>
          <a:p>
            <a:pPr marL="457200" indent="-457200" algn="just">
              <a:buFont typeface="+mj-lt"/>
              <a:buAutoNum type="alphaUcPeriod"/>
            </a:pPr>
            <a:r>
              <a:rPr lang="en-US" sz="2400" dirty="0">
                <a:latin typeface="+mj-lt"/>
              </a:rPr>
              <a:t> Singleton pattern</a:t>
            </a:r>
          </a:p>
          <a:p>
            <a:pPr marL="457200" indent="-457200" algn="just">
              <a:buFont typeface="+mj-lt"/>
              <a:buAutoNum type="alphaUcPeriod"/>
            </a:pPr>
            <a:r>
              <a:rPr lang="en-US" sz="2400" dirty="0">
                <a:latin typeface="+mj-lt"/>
              </a:rPr>
              <a:t> Facade Pattern</a:t>
            </a:r>
          </a:p>
          <a:p>
            <a:pPr marL="457200" indent="-457200" algn="just">
              <a:buFont typeface="+mj-lt"/>
              <a:buAutoNum type="alphaUcPeriod"/>
            </a:pPr>
            <a:r>
              <a:rPr lang="en-US" sz="2400" dirty="0">
                <a:latin typeface="+mj-lt"/>
              </a:rPr>
              <a:t> Observer pattern</a:t>
            </a:r>
          </a:p>
          <a:p>
            <a:pPr marL="457200" indent="-457200" algn="just">
              <a:buFont typeface="+mj-lt"/>
              <a:buAutoNum type="alphaUcPeriod"/>
            </a:pPr>
            <a:r>
              <a:rPr lang="en-US" sz="2400" dirty="0">
                <a:latin typeface="+mj-lt"/>
              </a:rPr>
              <a:t> Factory method pattern</a:t>
            </a:r>
          </a:p>
          <a:p>
            <a:pPr algn="just"/>
            <a:endParaRPr lang="en-US" sz="2400" dirty="0">
              <a:latin typeface="+mj-lt"/>
            </a:endParaRPr>
          </a:p>
        </p:txBody>
      </p:sp>
    </p:spTree>
    <p:extLst>
      <p:ext uri="{BB962C8B-B14F-4D97-AF65-F5344CB8AC3E}">
        <p14:creationId xmlns:p14="http://schemas.microsoft.com/office/powerpoint/2010/main" val="3437915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300" dirty="0"/>
              <a:t>Daily Quiz</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85800" y="1143000"/>
            <a:ext cx="11353800" cy="5262979"/>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400" b="1" dirty="0">
                <a:latin typeface="+mj-lt"/>
              </a:rPr>
              <a:t>Which design pattern suggest multiple classes through which request is passed and multiple but only relevant classes carry out operations on the request.</a:t>
            </a:r>
          </a:p>
          <a:p>
            <a:pPr algn="just"/>
            <a:endParaRPr lang="en-US" sz="2400" b="1" dirty="0">
              <a:latin typeface="+mj-lt"/>
            </a:endParaRPr>
          </a:p>
          <a:p>
            <a:pPr marL="457200" indent="-457200" algn="just">
              <a:buFont typeface="+mj-lt"/>
              <a:buAutoNum type="alphaUcPeriod"/>
            </a:pPr>
            <a:r>
              <a:rPr lang="en-US" sz="2400" dirty="0">
                <a:latin typeface="+mj-lt"/>
              </a:rPr>
              <a:t>Singleton pattern</a:t>
            </a:r>
          </a:p>
          <a:p>
            <a:pPr marL="457200" indent="-457200" algn="just">
              <a:buFont typeface="+mj-lt"/>
              <a:buAutoNum type="alphaUcPeriod"/>
            </a:pPr>
            <a:r>
              <a:rPr lang="en-US" sz="2400" dirty="0">
                <a:latin typeface="+mj-lt"/>
              </a:rPr>
              <a:t>Chain of responsibility pattern</a:t>
            </a:r>
          </a:p>
          <a:p>
            <a:pPr marL="457200" indent="-457200" algn="just">
              <a:buFont typeface="+mj-lt"/>
              <a:buAutoNum type="alphaUcPeriod"/>
            </a:pPr>
            <a:r>
              <a:rPr lang="en-US" sz="2400" dirty="0">
                <a:latin typeface="+mj-lt"/>
              </a:rPr>
              <a:t>State pattern</a:t>
            </a:r>
          </a:p>
          <a:p>
            <a:pPr marL="457200" indent="-457200" algn="just">
              <a:buFont typeface="+mj-lt"/>
              <a:buAutoNum type="alphaUcPeriod"/>
            </a:pPr>
            <a:r>
              <a:rPr lang="en-US" sz="2400" dirty="0">
                <a:latin typeface="+mj-lt"/>
              </a:rPr>
              <a:t>Bridge pattern</a:t>
            </a:r>
          </a:p>
          <a:p>
            <a:pPr algn="just"/>
            <a:endParaRPr lang="en-US" sz="2400" dirty="0">
              <a:latin typeface="+mj-lt"/>
            </a:endParaRPr>
          </a:p>
          <a:p>
            <a:pPr algn="just"/>
            <a:r>
              <a:rPr lang="en-US" sz="2400" b="1" dirty="0">
                <a:latin typeface="+mj-lt"/>
              </a:rPr>
              <a:t>Most user interface design patterns fall with in one of ____ categories of patterns.</a:t>
            </a:r>
          </a:p>
          <a:p>
            <a:pPr algn="just"/>
            <a:endParaRPr lang="en-US" sz="2400" dirty="0">
              <a:latin typeface="+mj-lt"/>
            </a:endParaRPr>
          </a:p>
          <a:p>
            <a:pPr marL="457200" indent="-457200" algn="just">
              <a:buFont typeface="+mj-lt"/>
              <a:buAutoNum type="alphaUcPeriod"/>
            </a:pPr>
            <a:r>
              <a:rPr lang="en-US" sz="2400" dirty="0">
                <a:latin typeface="+mj-lt"/>
              </a:rPr>
              <a:t>5</a:t>
            </a:r>
          </a:p>
          <a:p>
            <a:pPr marL="457200" indent="-457200" algn="just">
              <a:buFont typeface="+mj-lt"/>
              <a:buAutoNum type="alphaUcPeriod"/>
            </a:pPr>
            <a:r>
              <a:rPr lang="en-US" sz="2400" dirty="0">
                <a:latin typeface="+mj-lt"/>
              </a:rPr>
              <a:t>10</a:t>
            </a:r>
          </a:p>
          <a:p>
            <a:pPr marL="457200" indent="-457200" algn="just">
              <a:buFont typeface="+mj-lt"/>
              <a:buAutoNum type="alphaUcPeriod"/>
            </a:pPr>
            <a:r>
              <a:rPr lang="en-US" sz="2400" dirty="0">
                <a:latin typeface="+mj-lt"/>
              </a:rPr>
              <a:t>25</a:t>
            </a:r>
          </a:p>
          <a:p>
            <a:pPr marL="457200" indent="-457200" algn="just">
              <a:buFont typeface="+mj-lt"/>
              <a:buAutoNum type="alphaUcPeriod"/>
            </a:pPr>
            <a:r>
              <a:rPr lang="en-US" sz="2400" dirty="0">
                <a:latin typeface="+mj-lt"/>
              </a:rPr>
              <a:t>100</a:t>
            </a:r>
          </a:p>
        </p:txBody>
      </p:sp>
    </p:spTree>
    <p:extLst>
      <p:ext uri="{BB962C8B-B14F-4D97-AF65-F5344CB8AC3E}">
        <p14:creationId xmlns:p14="http://schemas.microsoft.com/office/powerpoint/2010/main" val="1146449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300" dirty="0"/>
              <a:t>Weekly Assignment </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85800" y="1143000"/>
            <a:ext cx="11353800" cy="3046988"/>
          </a:xfrm>
          <a:prstGeom prst="rect">
            <a:avLst/>
          </a:prstGeom>
          <a:solidFill>
            <a:schemeClr val="accent3">
              <a:lumMod val="40000"/>
              <a:lumOff val="60000"/>
            </a:schemeClr>
          </a:solidFill>
          <a:ln w="28575">
            <a:solidFill>
              <a:schemeClr val="tx1"/>
            </a:solidFill>
          </a:ln>
        </p:spPr>
        <p:txBody>
          <a:bodyPr wrap="square">
            <a:spAutoFit/>
          </a:bodyPr>
          <a:lstStyle/>
          <a:p>
            <a:pPr marL="457200" indent="-457200">
              <a:buFont typeface="+mj-lt"/>
              <a:buAutoNum type="arabicPeriod"/>
            </a:pPr>
            <a:r>
              <a:rPr lang="en-US" sz="3200" dirty="0">
                <a:latin typeface="+mj-lt"/>
              </a:rPr>
              <a:t>What are Design Patterns in Java? What are the types of design patterns in Java.</a:t>
            </a:r>
          </a:p>
          <a:p>
            <a:pPr marL="457200" indent="-457200">
              <a:buFont typeface="+mj-lt"/>
              <a:buAutoNum type="arabicPeriod"/>
            </a:pPr>
            <a:r>
              <a:rPr lang="en-US" sz="3200" dirty="0"/>
              <a:t>What are the Structural Patterns and What Is Façade Pattern.</a:t>
            </a:r>
          </a:p>
          <a:p>
            <a:pPr marL="457200" indent="-457200">
              <a:buFont typeface="+mj-lt"/>
              <a:buAutoNum type="arabicPeriod"/>
            </a:pPr>
            <a:r>
              <a:rPr lang="en-US" sz="3200" dirty="0"/>
              <a:t>What Is Flyweight Design  Pattern.</a:t>
            </a:r>
          </a:p>
          <a:p>
            <a:pPr marL="457200" indent="-457200">
              <a:buFont typeface="+mj-lt"/>
              <a:buAutoNum type="arabicPeriod"/>
            </a:pPr>
            <a:r>
              <a:rPr lang="en-US" sz="3200" dirty="0">
                <a:latin typeface="+mj-lt"/>
              </a:rPr>
              <a:t>Explain Facade Pattern in Java.</a:t>
            </a:r>
          </a:p>
          <a:p>
            <a:r>
              <a:rPr lang="en-US" sz="3200" dirty="0">
                <a:latin typeface="+mj-lt"/>
              </a:rPr>
              <a:t>5.  Explain the Proxy pattern.</a:t>
            </a:r>
          </a:p>
        </p:txBody>
      </p:sp>
    </p:spTree>
    <p:extLst>
      <p:ext uri="{BB962C8B-B14F-4D97-AF65-F5344CB8AC3E}">
        <p14:creationId xmlns:p14="http://schemas.microsoft.com/office/powerpoint/2010/main" val="9664932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449CD4-AF48-42D9-983E-63B8C0310D3C}"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dirty="0"/>
          </a:p>
        </p:txBody>
      </p:sp>
      <p:sp>
        <p:nvSpPr>
          <p:cNvPr id="7" name="Title 1"/>
          <p:cNvSpPr txBox="1">
            <a:spLocks/>
          </p:cNvSpPr>
          <p:nvPr/>
        </p:nvSpPr>
        <p:spPr>
          <a:xfrm>
            <a:off x="1447800" y="6"/>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Link ( YouTube &amp; NPTEL Video Links)</a:t>
            </a:r>
          </a:p>
        </p:txBody>
      </p:sp>
      <p:sp>
        <p:nvSpPr>
          <p:cNvPr id="9" name="Content Placeholder 2"/>
          <p:cNvSpPr>
            <a:spLocks noGrp="1"/>
          </p:cNvSpPr>
          <p:nvPr>
            <p:ph idx="1"/>
          </p:nvPr>
        </p:nvSpPr>
        <p:spPr>
          <a:xfrm>
            <a:off x="914400" y="1066800"/>
            <a:ext cx="11049000" cy="4525963"/>
          </a:xfrm>
        </p:spPr>
        <p:txBody>
          <a:bodyPr>
            <a:normAutofit/>
          </a:bodyPr>
          <a:lstStyle/>
          <a:p>
            <a:pPr marL="0" indent="0" algn="just">
              <a:buNone/>
            </a:pPr>
            <a:endParaRPr lang="en-US" sz="2800" dirty="0"/>
          </a:p>
          <a:p>
            <a:pPr>
              <a:buNone/>
            </a:pPr>
            <a:endParaRPr lang="en-US" dirty="0"/>
          </a:p>
        </p:txBody>
      </p:sp>
      <p:sp>
        <p:nvSpPr>
          <p:cNvPr id="8" name="Content Placeholder 2"/>
          <p:cNvSpPr txBox="1">
            <a:spLocks/>
          </p:cNvSpPr>
          <p:nvPr/>
        </p:nvSpPr>
        <p:spPr>
          <a:xfrm>
            <a:off x="239486" y="1062445"/>
            <a:ext cx="11734800" cy="4525963"/>
          </a:xfrm>
          <a:prstGeom prst="rect">
            <a:avLst/>
          </a:prstGeom>
          <a:solidFill>
            <a:schemeClr val="accent3"/>
          </a:solidFill>
          <a:ln w="19050">
            <a:solidFill>
              <a:schemeClr val="tx1"/>
            </a:solidFill>
          </a:ln>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200000"/>
              </a:lnSpc>
              <a:buNone/>
            </a:pPr>
            <a:r>
              <a:rPr lang="en-US" sz="2800" u="sng" dirty="0"/>
              <a:t>YouTube  /other  Video Links</a:t>
            </a:r>
          </a:p>
          <a:p>
            <a:pPr>
              <a:lnSpc>
                <a:spcPct val="200000"/>
              </a:lnSpc>
            </a:pPr>
            <a:r>
              <a:rPr lang="en-IN" sz="2800" dirty="0">
                <a:solidFill>
                  <a:schemeClr val="tx2"/>
                </a:solidFill>
              </a:rPr>
              <a:t>https://youtu.be/rI4kdGLaUiQ?list=PL6n9fhu94yhUbctIoxoVTrklN3LMwTCmd</a:t>
            </a:r>
          </a:p>
          <a:p>
            <a:pPr>
              <a:lnSpc>
                <a:spcPct val="200000"/>
              </a:lnSpc>
            </a:pPr>
            <a:r>
              <a:rPr lang="en-IN" sz="2800" dirty="0">
                <a:solidFill>
                  <a:schemeClr val="tx2"/>
                </a:solidFill>
              </a:rPr>
              <a:t>https://youtu.be/v9ejT8FO-7I?list=PLrhzvIcii6GNjpARdnO4ueTUAVR9eMBpc</a:t>
            </a:r>
          </a:p>
          <a:p>
            <a:pPr>
              <a:lnSpc>
                <a:spcPct val="200000"/>
              </a:lnSpc>
            </a:pPr>
            <a:r>
              <a:rPr lang="en-IN" sz="2800" dirty="0">
                <a:solidFill>
                  <a:schemeClr val="tx2"/>
                </a:solidFill>
              </a:rPr>
              <a:t>https://youtu.be/VGLjQuEQgkI?list=PLt4nG7RVVk1h9lxOYSOGI9pcP3I5oblbx</a:t>
            </a:r>
          </a:p>
        </p:txBody>
      </p:sp>
    </p:spTree>
    <p:extLst>
      <p:ext uri="{BB962C8B-B14F-4D97-AF65-F5344CB8AC3E}">
        <p14:creationId xmlns:p14="http://schemas.microsoft.com/office/powerpoint/2010/main" val="3961204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A91CC3-4045-32FE-02E0-60BBB2EA2A60}"/>
              </a:ext>
            </a:extLst>
          </p:cNvPr>
          <p:cNvSpPr>
            <a:spLocks noGrp="1"/>
          </p:cNvSpPr>
          <p:nvPr>
            <p:ph type="dt" sz="half" idx="10"/>
          </p:nvPr>
        </p:nvSpPr>
        <p:spPr/>
        <p:txBody>
          <a:bodyPr/>
          <a:lstStyle/>
          <a:p>
            <a:fld id="{75E0AD0C-B806-4F79-9B21-906728A6555E}" type="datetime1">
              <a:rPr lang="en-US" smtClean="0"/>
              <a:t>10/11/2023</a:t>
            </a:fld>
            <a:endParaRPr lang="en-US"/>
          </a:p>
        </p:txBody>
      </p:sp>
      <p:sp>
        <p:nvSpPr>
          <p:cNvPr id="5" name="Footer Placeholder 4">
            <a:extLst>
              <a:ext uri="{FF2B5EF4-FFF2-40B4-BE49-F238E27FC236}">
                <a16:creationId xmlns:a16="http://schemas.microsoft.com/office/drawing/2014/main" id="{1CB50F91-0253-3D14-1115-802C15CB8D65}"/>
              </a:ext>
            </a:extLst>
          </p:cNvPr>
          <p:cNvSpPr>
            <a:spLocks noGrp="1"/>
          </p:cNvSpPr>
          <p:nvPr>
            <p:ph type="ftr" sz="quarter" idx="11"/>
          </p:nvPr>
        </p:nvSpPr>
        <p:spPr/>
        <p:txBody>
          <a:bodyPr/>
          <a:lstStyle/>
          <a:p>
            <a:r>
              <a:rPr lang="en-US"/>
              <a:t>Ibrar Ahmed       Web Technology           Unit I</a:t>
            </a:r>
            <a:endParaRPr lang="en-US" dirty="0"/>
          </a:p>
        </p:txBody>
      </p:sp>
      <p:sp>
        <p:nvSpPr>
          <p:cNvPr id="6" name="Slide Number Placeholder 5">
            <a:extLst>
              <a:ext uri="{FF2B5EF4-FFF2-40B4-BE49-F238E27FC236}">
                <a16:creationId xmlns:a16="http://schemas.microsoft.com/office/drawing/2014/main" id="{B7923575-6B54-8DA4-D67C-D5C193F2DE73}"/>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7">
            <a:extLst>
              <a:ext uri="{FF2B5EF4-FFF2-40B4-BE49-F238E27FC236}">
                <a16:creationId xmlns:a16="http://schemas.microsoft.com/office/drawing/2014/main" id="{BC8F7D6F-44F7-9B9A-F53F-2C5E4F5D2FB0}"/>
              </a:ext>
            </a:extLst>
          </p:cNvPr>
          <p:cNvPicPr>
            <a:picLocks noChangeAspect="1"/>
          </p:cNvPicPr>
          <p:nvPr/>
        </p:nvPicPr>
        <p:blipFill rotWithShape="1">
          <a:blip r:embed="rId2"/>
          <a:srcRect l="22500" t="35555" r="30625" b="13333"/>
          <a:stretch/>
        </p:blipFill>
        <p:spPr>
          <a:xfrm>
            <a:off x="609600" y="107697"/>
            <a:ext cx="10581861" cy="6248660"/>
          </a:xfrm>
          <a:prstGeom prst="rect">
            <a:avLst/>
          </a:prstGeom>
        </p:spPr>
      </p:pic>
    </p:spTree>
    <p:extLst>
      <p:ext uri="{BB962C8B-B14F-4D97-AF65-F5344CB8AC3E}">
        <p14:creationId xmlns:p14="http://schemas.microsoft.com/office/powerpoint/2010/main" val="39295077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300" dirty="0"/>
              <a:t>MCQ (End of Unit)</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85800" y="1143000"/>
            <a:ext cx="11353800" cy="4062651"/>
          </a:xfrm>
          <a:prstGeom prst="rect">
            <a:avLst/>
          </a:prstGeom>
          <a:solidFill>
            <a:schemeClr val="accent3">
              <a:lumMod val="40000"/>
              <a:lumOff val="60000"/>
            </a:schemeClr>
          </a:solidFill>
          <a:ln w="28575">
            <a:solidFill>
              <a:schemeClr val="tx1"/>
            </a:solidFill>
          </a:ln>
        </p:spPr>
        <p:txBody>
          <a:bodyPr wrap="square">
            <a:spAutoFit/>
          </a:bodyPr>
          <a:lstStyle/>
          <a:p>
            <a:r>
              <a:rPr lang="en-US" sz="2000" b="1" dirty="0"/>
              <a:t>1. </a:t>
            </a:r>
            <a:r>
              <a:rPr lang="en-US" sz="2300" b="1" dirty="0"/>
              <a:t>Design patterns can be classified in _______ categories.</a:t>
            </a:r>
          </a:p>
          <a:p>
            <a:pPr marL="285750" indent="-285750">
              <a:buFont typeface="Wingdings" panose="05000000000000000000" pitchFamily="2" charset="2"/>
              <a:buChar char="q"/>
            </a:pPr>
            <a:r>
              <a:rPr lang="en-US" dirty="0"/>
              <a:t> 1</a:t>
            </a:r>
          </a:p>
          <a:p>
            <a:pPr marL="285750" indent="-285750">
              <a:buFont typeface="Wingdings" panose="05000000000000000000" pitchFamily="2" charset="2"/>
              <a:buChar char="q"/>
            </a:pPr>
            <a:r>
              <a:rPr lang="en-US" dirty="0"/>
              <a:t> 2</a:t>
            </a:r>
          </a:p>
          <a:p>
            <a:pPr marL="285750" indent="-285750">
              <a:buFont typeface="Wingdings" panose="05000000000000000000" pitchFamily="2" charset="2"/>
              <a:buChar char="q"/>
            </a:pPr>
            <a:r>
              <a:rPr lang="en-US" dirty="0"/>
              <a:t> 3</a:t>
            </a:r>
          </a:p>
          <a:p>
            <a:pPr marL="285750" indent="-285750">
              <a:buFont typeface="Wingdings" panose="05000000000000000000" pitchFamily="2" charset="2"/>
              <a:buChar char="q"/>
            </a:pPr>
            <a:r>
              <a:rPr lang="en-US" dirty="0"/>
              <a:t> 4</a:t>
            </a:r>
          </a:p>
          <a:p>
            <a:pPr algn="just"/>
            <a:endParaRPr lang="en-US" sz="2000" dirty="0">
              <a:latin typeface="+mj-lt"/>
            </a:endParaRPr>
          </a:p>
          <a:p>
            <a:pPr algn="just"/>
            <a:r>
              <a:rPr lang="en-US" sz="2300" b="1" dirty="0">
                <a:latin typeface="+mj-lt"/>
              </a:rPr>
              <a:t>2. Which design patterns are specifically concerned with communication between objects?</a:t>
            </a:r>
          </a:p>
          <a:p>
            <a:pPr algn="just"/>
            <a:endParaRPr lang="en-US" sz="2000" dirty="0">
              <a:latin typeface="+mj-lt"/>
            </a:endParaRPr>
          </a:p>
          <a:p>
            <a:pPr marL="342900" indent="-342900" algn="just">
              <a:buFont typeface="Wingdings" panose="05000000000000000000" pitchFamily="2" charset="2"/>
              <a:buChar char="q"/>
            </a:pPr>
            <a:r>
              <a:rPr lang="en-US" sz="2000" dirty="0">
                <a:latin typeface="+mj-lt"/>
              </a:rPr>
              <a:t>Creational Patterns</a:t>
            </a:r>
          </a:p>
          <a:p>
            <a:pPr marL="342900" indent="-342900" algn="just">
              <a:buFont typeface="Wingdings" panose="05000000000000000000" pitchFamily="2" charset="2"/>
              <a:buChar char="q"/>
            </a:pPr>
            <a:r>
              <a:rPr lang="en-US" sz="2000" dirty="0">
                <a:latin typeface="+mj-lt"/>
              </a:rPr>
              <a:t>Structural Patterns</a:t>
            </a:r>
          </a:p>
          <a:p>
            <a:pPr marL="342900" indent="-342900" algn="just">
              <a:buFont typeface="Wingdings" panose="05000000000000000000" pitchFamily="2" charset="2"/>
              <a:buChar char="q"/>
            </a:pPr>
            <a:r>
              <a:rPr lang="en-US" sz="2000" dirty="0">
                <a:latin typeface="+mj-lt"/>
              </a:rPr>
              <a:t>Behavioral Patterns</a:t>
            </a:r>
          </a:p>
          <a:p>
            <a:pPr marL="342900" indent="-342900" algn="just">
              <a:buFont typeface="Wingdings" panose="05000000000000000000" pitchFamily="2" charset="2"/>
              <a:buChar char="q"/>
            </a:pPr>
            <a:r>
              <a:rPr lang="en-US" sz="2000" dirty="0">
                <a:latin typeface="+mj-lt"/>
              </a:rPr>
              <a:t>J2EE Patterns</a:t>
            </a:r>
          </a:p>
          <a:p>
            <a:pPr algn="just"/>
            <a:endParaRPr lang="en-US" sz="2000" dirty="0">
              <a:latin typeface="+mj-lt"/>
            </a:endParaRPr>
          </a:p>
        </p:txBody>
      </p:sp>
    </p:spTree>
    <p:extLst>
      <p:ext uri="{BB962C8B-B14F-4D97-AF65-F5344CB8AC3E}">
        <p14:creationId xmlns:p14="http://schemas.microsoft.com/office/powerpoint/2010/main" val="2719498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300" dirty="0"/>
              <a:t>MCQ (End of Unit)</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685800" y="1143000"/>
            <a:ext cx="11353800" cy="4708981"/>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sz="2000" b="1" dirty="0">
                <a:latin typeface="+mj-lt"/>
              </a:rPr>
              <a:t> 3. Which design pattern provides a single class which provides simplified methods required by client and  </a:t>
            </a:r>
            <a:br>
              <a:rPr lang="en-US" sz="2000" b="1" dirty="0">
                <a:latin typeface="+mj-lt"/>
              </a:rPr>
            </a:br>
            <a:r>
              <a:rPr lang="en-US" sz="2000" b="1" dirty="0">
                <a:latin typeface="+mj-lt"/>
              </a:rPr>
              <a:t> delegates call to those methods? </a:t>
            </a:r>
          </a:p>
          <a:p>
            <a:pPr marL="342900" indent="-342900" algn="just">
              <a:buFont typeface="Wingdings" panose="05000000000000000000" pitchFamily="2" charset="2"/>
              <a:buChar char="q"/>
            </a:pPr>
            <a:r>
              <a:rPr lang="en-US" sz="2000" b="1" dirty="0">
                <a:latin typeface="+mj-lt"/>
              </a:rPr>
              <a:t> </a:t>
            </a:r>
            <a:r>
              <a:rPr lang="en-US" sz="2000" dirty="0">
                <a:latin typeface="+mj-lt"/>
              </a:rPr>
              <a:t>Adapter pattern</a:t>
            </a:r>
          </a:p>
          <a:p>
            <a:pPr marL="342900" indent="-342900" algn="just">
              <a:buFont typeface="Wingdings" panose="05000000000000000000" pitchFamily="2" charset="2"/>
              <a:buChar char="q"/>
            </a:pPr>
            <a:r>
              <a:rPr lang="en-US" sz="2000" dirty="0">
                <a:latin typeface="+mj-lt"/>
              </a:rPr>
              <a:t> Builder pattern</a:t>
            </a:r>
          </a:p>
          <a:p>
            <a:pPr marL="342900" indent="-342900" algn="just">
              <a:buFont typeface="Wingdings" panose="05000000000000000000" pitchFamily="2" charset="2"/>
              <a:buChar char="q"/>
            </a:pPr>
            <a:r>
              <a:rPr lang="en-US" sz="2000" dirty="0">
                <a:latin typeface="+mj-lt"/>
              </a:rPr>
              <a:t> Facade pattern</a:t>
            </a:r>
          </a:p>
          <a:p>
            <a:pPr marL="342900" indent="-342900" algn="just">
              <a:buFont typeface="Wingdings" panose="05000000000000000000" pitchFamily="2" charset="2"/>
              <a:buChar char="q"/>
            </a:pPr>
            <a:r>
              <a:rPr lang="en-US" sz="2000" dirty="0">
                <a:latin typeface="+mj-lt"/>
              </a:rPr>
              <a:t> Prototype pattern</a:t>
            </a:r>
          </a:p>
          <a:p>
            <a:pPr marL="342900" indent="-342900" algn="just">
              <a:buFont typeface="Wingdings" panose="05000000000000000000" pitchFamily="2" charset="2"/>
              <a:buChar char="q"/>
            </a:pPr>
            <a:endParaRPr lang="en-US" sz="2000" dirty="0">
              <a:latin typeface="+mj-lt"/>
            </a:endParaRPr>
          </a:p>
          <a:p>
            <a:pPr algn="just"/>
            <a:r>
              <a:rPr lang="en-US" sz="2000" b="1" dirty="0">
                <a:latin typeface="+mj-lt"/>
              </a:rPr>
              <a:t>4. Which design pattern suggests multiple classes through which request is passed and multiple but only relevant classes carry out operations on the request? </a:t>
            </a:r>
          </a:p>
          <a:p>
            <a:pPr algn="just"/>
            <a:endParaRPr lang="en-US" sz="2000" b="1" dirty="0">
              <a:latin typeface="+mj-lt"/>
            </a:endParaRPr>
          </a:p>
          <a:p>
            <a:pPr marL="342900" indent="-342900" algn="just">
              <a:buFont typeface="Wingdings" panose="05000000000000000000" pitchFamily="2" charset="2"/>
              <a:buChar char="q"/>
            </a:pPr>
            <a:r>
              <a:rPr lang="en-US" sz="2000" dirty="0">
                <a:latin typeface="+mj-lt"/>
              </a:rPr>
              <a:t> Singleton pattern</a:t>
            </a:r>
          </a:p>
          <a:p>
            <a:pPr marL="342900" indent="-342900" algn="just">
              <a:buFont typeface="Wingdings" panose="05000000000000000000" pitchFamily="2" charset="2"/>
              <a:buChar char="q"/>
            </a:pPr>
            <a:r>
              <a:rPr lang="en-US" sz="2000" dirty="0">
                <a:latin typeface="+mj-lt"/>
              </a:rPr>
              <a:t> Chain of responsibility pattern</a:t>
            </a:r>
          </a:p>
          <a:p>
            <a:pPr marL="342900" indent="-342900" algn="just">
              <a:buFont typeface="Wingdings" panose="05000000000000000000" pitchFamily="2" charset="2"/>
              <a:buChar char="q"/>
            </a:pPr>
            <a:r>
              <a:rPr lang="en-US" sz="2000" dirty="0">
                <a:latin typeface="+mj-lt"/>
              </a:rPr>
              <a:t> State pattern</a:t>
            </a:r>
          </a:p>
          <a:p>
            <a:pPr marL="342900" indent="-342900" algn="just">
              <a:buFont typeface="Wingdings" panose="05000000000000000000" pitchFamily="2" charset="2"/>
              <a:buChar char="q"/>
            </a:pPr>
            <a:r>
              <a:rPr lang="en-US" sz="2000" dirty="0">
                <a:latin typeface="+mj-lt"/>
              </a:rPr>
              <a:t> Bridge pattern</a:t>
            </a:r>
          </a:p>
          <a:p>
            <a:pPr algn="just"/>
            <a:endParaRPr lang="en-US" sz="2000" dirty="0">
              <a:latin typeface="+mj-lt"/>
            </a:endParaRPr>
          </a:p>
        </p:txBody>
      </p:sp>
    </p:spTree>
    <p:extLst>
      <p:ext uri="{BB962C8B-B14F-4D97-AF65-F5344CB8AC3E}">
        <p14:creationId xmlns:p14="http://schemas.microsoft.com/office/powerpoint/2010/main" val="12946499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600" dirty="0"/>
              <a:t>Glossary Questions</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381000" y="1066800"/>
            <a:ext cx="11620500" cy="5570756"/>
          </a:xfrm>
          <a:prstGeom prst="rect">
            <a:avLst/>
          </a:prstGeom>
          <a:solidFill>
            <a:schemeClr val="accent3">
              <a:lumMod val="40000"/>
              <a:lumOff val="60000"/>
            </a:schemeClr>
          </a:solidFill>
          <a:ln w="28575">
            <a:solidFill>
              <a:schemeClr val="tx1"/>
            </a:solidFill>
          </a:ln>
        </p:spPr>
        <p:txBody>
          <a:bodyPr wrap="square">
            <a:spAutoFit/>
          </a:bodyPr>
          <a:lstStyle/>
          <a:p>
            <a:pPr algn="ctr"/>
            <a:r>
              <a:rPr lang="en-US" sz="2400" b="1" u="sng" dirty="0">
                <a:latin typeface="+mj-lt"/>
              </a:rPr>
              <a:t>Top 10 design pattern interview questions </a:t>
            </a:r>
          </a:p>
          <a:p>
            <a:pPr algn="ctr"/>
            <a:endParaRPr lang="en-US" sz="2400" b="1" u="sng" dirty="0">
              <a:latin typeface="+mj-lt"/>
            </a:endParaRPr>
          </a:p>
          <a:p>
            <a:pPr marL="342900" indent="-342900">
              <a:buFont typeface="+mj-lt"/>
              <a:buAutoNum type="arabicPeriod"/>
            </a:pPr>
            <a:r>
              <a:rPr lang="en-US" sz="2800" dirty="0"/>
              <a:t>What are design patterns?</a:t>
            </a:r>
          </a:p>
          <a:p>
            <a:pPr marL="342900" indent="-342900">
              <a:buFont typeface="+mj-lt"/>
              <a:buAutoNum type="arabicPeriod"/>
            </a:pPr>
            <a:r>
              <a:rPr lang="en-US" sz="2800" dirty="0"/>
              <a:t>How are design patterns categorized?</a:t>
            </a:r>
          </a:p>
          <a:p>
            <a:pPr marL="342900" indent="-342900">
              <a:buFont typeface="+mj-lt"/>
              <a:buAutoNum type="arabicPeriod"/>
            </a:pPr>
            <a:r>
              <a:rPr lang="en-US" sz="2800" dirty="0"/>
              <a:t>Explain the benefits of design patterns in Java.</a:t>
            </a:r>
          </a:p>
          <a:p>
            <a:pPr marL="342900" indent="-342900">
              <a:buFont typeface="+mj-lt"/>
              <a:buAutoNum type="arabicPeriod"/>
            </a:pPr>
            <a:r>
              <a:rPr lang="en-US" sz="2800" dirty="0"/>
              <a:t>Describe the factory pattern.</a:t>
            </a:r>
          </a:p>
          <a:p>
            <a:pPr marL="342900" indent="-342900">
              <a:buFont typeface="+mj-lt"/>
              <a:buAutoNum type="arabicPeriod"/>
            </a:pPr>
            <a:r>
              <a:rPr lang="en-US" sz="2800" dirty="0"/>
              <a:t>Differentiate ordinary and abstract factory design patterns.</a:t>
            </a:r>
          </a:p>
          <a:p>
            <a:pPr marL="342900" indent="-342900">
              <a:buFont typeface="+mj-lt"/>
              <a:buAutoNum type="arabicPeriod"/>
            </a:pPr>
            <a:r>
              <a:rPr lang="en-US" sz="2800" dirty="0"/>
              <a:t> What do you think are the advantages of builder design patterns?</a:t>
            </a:r>
          </a:p>
          <a:p>
            <a:pPr marL="342900" indent="-342900">
              <a:buFont typeface="+mj-lt"/>
              <a:buAutoNum type="arabicPeriod"/>
            </a:pPr>
            <a:r>
              <a:rPr lang="en-US" sz="2800" dirty="0"/>
              <a:t>How is the bridge pattern different from the adapter pattern?</a:t>
            </a:r>
          </a:p>
          <a:p>
            <a:pPr marL="342900" indent="-342900">
              <a:buFont typeface="+mj-lt"/>
              <a:buAutoNum type="arabicPeriod"/>
            </a:pPr>
            <a:r>
              <a:rPr lang="en-US" sz="2800" dirty="0"/>
              <a:t>What is a command pattern?</a:t>
            </a:r>
          </a:p>
          <a:p>
            <a:pPr marL="342900" indent="-342900">
              <a:buFont typeface="+mj-lt"/>
              <a:buAutoNum type="arabicPeriod"/>
            </a:pPr>
            <a:r>
              <a:rPr lang="en-US" sz="2800" dirty="0"/>
              <a:t>Describe the singleton pattern along with its advantages and disadvantages.</a:t>
            </a:r>
          </a:p>
          <a:p>
            <a:pPr marL="342900" indent="-342900">
              <a:buFont typeface="+mj-lt"/>
              <a:buAutoNum type="arabicPeriod"/>
            </a:pPr>
            <a:r>
              <a:rPr lang="en-US" sz="2800" dirty="0"/>
              <a:t>What are anti patterns?</a:t>
            </a:r>
          </a:p>
          <a:p>
            <a:endParaRPr lang="en-US" sz="2800" dirty="0"/>
          </a:p>
        </p:txBody>
      </p:sp>
    </p:spTree>
    <p:extLst>
      <p:ext uri="{BB962C8B-B14F-4D97-AF65-F5344CB8AC3E}">
        <p14:creationId xmlns:p14="http://schemas.microsoft.com/office/powerpoint/2010/main" val="2847900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600" dirty="0"/>
              <a:t>Expected Questions for University Exam </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381000" y="1066800"/>
            <a:ext cx="11620500" cy="5201424"/>
          </a:xfrm>
          <a:prstGeom prst="rect">
            <a:avLst/>
          </a:prstGeom>
          <a:solidFill>
            <a:schemeClr val="accent3">
              <a:lumMod val="40000"/>
              <a:lumOff val="60000"/>
            </a:schemeClr>
          </a:solidFill>
          <a:ln w="28575">
            <a:solidFill>
              <a:schemeClr val="tx1"/>
            </a:solidFill>
          </a:ln>
        </p:spPr>
        <p:txBody>
          <a:bodyPr wrap="square">
            <a:spAutoFit/>
          </a:bodyPr>
          <a:lstStyle/>
          <a:p>
            <a:pPr marL="342900" indent="-342900" algn="ctr">
              <a:buFont typeface="Arial" panose="020B0604020202020204" pitchFamily="34" charset="0"/>
              <a:buChar char="•"/>
            </a:pPr>
            <a:endParaRPr lang="en-US" sz="2400" b="1" u="sng" dirty="0">
              <a:latin typeface="+mj-lt"/>
            </a:endParaRPr>
          </a:p>
          <a:p>
            <a:pPr marL="457200" indent="-457200">
              <a:buFont typeface="Arial" panose="020B0604020202020204" pitchFamily="34" charset="0"/>
              <a:buChar char="•"/>
            </a:pPr>
            <a:r>
              <a:rPr lang="en-US" sz="2800" dirty="0"/>
              <a:t>What are design patterns?</a:t>
            </a:r>
          </a:p>
          <a:p>
            <a:pPr marL="457200" indent="-457200">
              <a:buFont typeface="Arial" panose="020B0604020202020204" pitchFamily="34" charset="0"/>
              <a:buChar char="•"/>
            </a:pPr>
            <a:r>
              <a:rPr lang="en-US" sz="2800" dirty="0"/>
              <a:t>How are design patterns categorized?</a:t>
            </a:r>
          </a:p>
          <a:p>
            <a:pPr marL="457200" indent="-457200">
              <a:buFont typeface="Arial" panose="020B0604020202020204" pitchFamily="34" charset="0"/>
              <a:buChar char="•"/>
            </a:pPr>
            <a:r>
              <a:rPr lang="en-US" sz="2800" dirty="0"/>
              <a:t>Explain the benefits of design patterns in Java.</a:t>
            </a:r>
          </a:p>
          <a:p>
            <a:pPr marL="457200" indent="-457200">
              <a:buFont typeface="Arial" panose="020B0604020202020204" pitchFamily="34" charset="0"/>
              <a:buChar char="•"/>
            </a:pPr>
            <a:r>
              <a:rPr lang="en-US" sz="2800" dirty="0"/>
              <a:t>Describe the factory pattern.</a:t>
            </a:r>
          </a:p>
          <a:p>
            <a:pPr marL="457200" indent="-457200">
              <a:buFont typeface="Arial" panose="020B0604020202020204" pitchFamily="34" charset="0"/>
              <a:buChar char="•"/>
            </a:pPr>
            <a:r>
              <a:rPr lang="en-US" sz="2800" dirty="0"/>
              <a:t>Differentiate ordinary and abstract factory design patterns.</a:t>
            </a:r>
          </a:p>
          <a:p>
            <a:pPr marL="457200" indent="-457200">
              <a:buFont typeface="Arial" panose="020B0604020202020204" pitchFamily="34" charset="0"/>
              <a:buChar char="•"/>
            </a:pPr>
            <a:r>
              <a:rPr lang="en-US" sz="2800" dirty="0"/>
              <a:t> What do you think are the advantages of builder design patterns?</a:t>
            </a:r>
          </a:p>
          <a:p>
            <a:pPr marL="457200" indent="-457200">
              <a:buFont typeface="Arial" panose="020B0604020202020204" pitchFamily="34" charset="0"/>
              <a:buChar char="•"/>
            </a:pPr>
            <a:r>
              <a:rPr lang="en-US" sz="2800" dirty="0"/>
              <a:t>How is the bridge pattern different from the adapter pattern?</a:t>
            </a:r>
          </a:p>
          <a:p>
            <a:pPr marL="457200" indent="-457200">
              <a:buFont typeface="Arial" panose="020B0604020202020204" pitchFamily="34" charset="0"/>
              <a:buChar char="•"/>
            </a:pPr>
            <a:r>
              <a:rPr lang="en-US" sz="2800" dirty="0"/>
              <a:t>What is a command pattern?</a:t>
            </a:r>
          </a:p>
          <a:p>
            <a:pPr marL="457200" indent="-457200">
              <a:buFont typeface="Arial" panose="020B0604020202020204" pitchFamily="34" charset="0"/>
              <a:buChar char="•"/>
            </a:pPr>
            <a:r>
              <a:rPr lang="en-US" sz="2800" dirty="0"/>
              <a:t>Describe the singleton pattern along with its advantages and disadvantages.</a:t>
            </a:r>
          </a:p>
          <a:p>
            <a:pPr marL="457200" indent="-457200">
              <a:buFont typeface="Arial" panose="020B0604020202020204" pitchFamily="34" charset="0"/>
              <a:buChar char="•"/>
            </a:pPr>
            <a:r>
              <a:rPr lang="en-US" sz="2800" dirty="0"/>
              <a:t>What are anti patterns?</a:t>
            </a:r>
          </a:p>
          <a:p>
            <a:endParaRPr lang="en-US" sz="2800" dirty="0"/>
          </a:p>
        </p:txBody>
      </p:sp>
    </p:spTree>
    <p:extLst>
      <p:ext uri="{BB962C8B-B14F-4D97-AF65-F5344CB8AC3E}">
        <p14:creationId xmlns:p14="http://schemas.microsoft.com/office/powerpoint/2010/main" val="16639423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81E2E-CDD5-4FFF-A568-AD3E3F9B2B52}" type="datetime1">
              <a:rPr lang="en-US" smtClean="0"/>
              <a:t>10/11/2023</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dirty="0"/>
          </a:p>
        </p:txBody>
      </p:sp>
      <p:sp>
        <p:nvSpPr>
          <p:cNvPr id="7" name="Title 1"/>
          <p:cNvSpPr txBox="1">
            <a:spLocks/>
          </p:cNvSpPr>
          <p:nvPr/>
        </p:nvSpPr>
        <p:spPr>
          <a:xfrm>
            <a:off x="1447800" y="7"/>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600" dirty="0"/>
              <a:t>Recap  of Unit </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42330" y="1012376"/>
            <a:ext cx="11907339" cy="5693866"/>
          </a:xfrm>
          <a:prstGeom prst="rect">
            <a:avLst/>
          </a:prstGeom>
          <a:solidFill>
            <a:schemeClr val="accent3">
              <a:lumMod val="40000"/>
              <a:lumOff val="60000"/>
            </a:schemeClr>
          </a:solidFill>
          <a:ln w="28575">
            <a:solidFill>
              <a:schemeClr val="tx1"/>
            </a:solidFill>
          </a:ln>
        </p:spPr>
        <p:txBody>
          <a:bodyPr wrap="square">
            <a:spAutoFit/>
          </a:bodyPr>
          <a:lstStyle/>
          <a:p>
            <a:pPr marL="457200" indent="-457200" algn="just">
              <a:buFont typeface="Wingdings" panose="05000000000000000000" pitchFamily="2" charset="2"/>
              <a:buChar char="Ø"/>
            </a:pPr>
            <a:r>
              <a:rPr lang="en-US" sz="2800" b="1" dirty="0"/>
              <a:t>Till Now we understand, </a:t>
            </a:r>
            <a:r>
              <a:rPr lang="en-US" sz="2800" dirty="0">
                <a:solidFill>
                  <a:schemeClr val="accent6">
                    <a:lumMod val="75000"/>
                  </a:schemeClr>
                </a:solidFill>
              </a:rPr>
              <a:t>The idea of a Structural design pattern, It concerned with how classes and objects can be composed, </a:t>
            </a:r>
            <a:r>
              <a:rPr lang="en-US" sz="2800" dirty="0"/>
              <a:t>to form larger structures. The structural design patterns simplifies the structure by identifying the relationships.</a:t>
            </a:r>
          </a:p>
          <a:p>
            <a:pPr marL="457200" indent="-457200" algn="just">
              <a:buFont typeface="Wingdings" panose="05000000000000000000" pitchFamily="2" charset="2"/>
              <a:buChar char="Ø"/>
            </a:pPr>
            <a:r>
              <a:rPr lang="en-US" sz="2800" dirty="0"/>
              <a:t> A Facade Pattern says that just "just provide a unified and simplified interface to a set of interfaces in a subsystem, therefore it hides the complexities of the subsystem from the client".</a:t>
            </a:r>
          </a:p>
          <a:p>
            <a:pPr algn="just"/>
            <a:endParaRPr lang="en-US" sz="2800" dirty="0"/>
          </a:p>
          <a:p>
            <a:pPr marL="457200" indent="-457200" algn="just">
              <a:buFont typeface="Wingdings" panose="05000000000000000000" pitchFamily="2" charset="2"/>
              <a:buChar char="Ø"/>
            </a:pPr>
            <a:r>
              <a:rPr lang="en-US" sz="2800" dirty="0"/>
              <a:t>You also learn, </a:t>
            </a:r>
            <a:r>
              <a:rPr lang="en-US" sz="2800" dirty="0">
                <a:solidFill>
                  <a:schemeClr val="accent6">
                    <a:lumMod val="75000"/>
                  </a:schemeClr>
                </a:solidFill>
              </a:rPr>
              <a:t>a Proxy Pattern "provides the control </a:t>
            </a:r>
            <a:r>
              <a:rPr lang="en-US" sz="2800" dirty="0"/>
              <a:t>for accessing the original object".</a:t>
            </a:r>
          </a:p>
          <a:p>
            <a:pPr marL="457200" indent="-457200" algn="just">
              <a:buFont typeface="Wingdings" panose="05000000000000000000" pitchFamily="2" charset="2"/>
              <a:buChar char="Ø"/>
            </a:pPr>
            <a:r>
              <a:rPr lang="en-US" sz="2800" dirty="0"/>
              <a:t>A </a:t>
            </a:r>
            <a:r>
              <a:rPr lang="en-US" sz="2800" dirty="0">
                <a:solidFill>
                  <a:schemeClr val="accent6">
                    <a:lumMod val="75000"/>
                  </a:schemeClr>
                </a:solidFill>
              </a:rPr>
              <a:t>Flyweight Pattern says that just "to reuse already existing similar kind of objects by storing them and create new object when </a:t>
            </a:r>
            <a:r>
              <a:rPr lang="en-US" sz="2800" dirty="0"/>
              <a:t>no matching object is found".</a:t>
            </a:r>
          </a:p>
        </p:txBody>
      </p:sp>
    </p:spTree>
    <p:extLst>
      <p:ext uri="{BB962C8B-B14F-4D97-AF65-F5344CB8AC3E}">
        <p14:creationId xmlns:p14="http://schemas.microsoft.com/office/powerpoint/2010/main" val="3946737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36671</TotalTime>
  <Words>3984</Words>
  <Application>Microsoft Office PowerPoint</Application>
  <PresentationFormat>Widescreen</PresentationFormat>
  <Paragraphs>683</Paragraphs>
  <Slides>94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94</vt:i4>
      </vt:variant>
    </vt:vector>
  </HeadingPairs>
  <TitlesOfParts>
    <vt:vector size="98" baseType="lpstr">
      <vt:lpstr>Arial</vt:lpstr>
      <vt:lpstr>Calibri</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MADNEETA SINGH</cp:lastModifiedBy>
  <cp:revision>1102</cp:revision>
  <dcterms:created xsi:type="dcterms:W3CDTF">2006-08-16T00:00:00Z</dcterms:created>
  <dcterms:modified xsi:type="dcterms:W3CDTF">2023-10-11T06:03:45Z</dcterms:modified>
</cp:coreProperties>
</file>